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9" r:id="rId3"/>
    <p:sldId id="260" r:id="rId4"/>
    <p:sldId id="258" r:id="rId5"/>
    <p:sldId id="262" r:id="rId6"/>
    <p:sldId id="261" r:id="rId7"/>
    <p:sldId id="265" r:id="rId8"/>
    <p:sldId id="272" r:id="rId9"/>
    <p:sldId id="266" r:id="rId10"/>
    <p:sldId id="269" r:id="rId11"/>
    <p:sldId id="303" r:id="rId12"/>
    <p:sldId id="306" r:id="rId13"/>
    <p:sldId id="305" r:id="rId14"/>
    <p:sldId id="307" r:id="rId15"/>
    <p:sldId id="267" r:id="rId16"/>
    <p:sldId id="304" r:id="rId17"/>
    <p:sldId id="273" r:id="rId18"/>
    <p:sldId id="268" r:id="rId19"/>
    <p:sldId id="277" r:id="rId20"/>
    <p:sldId id="278" r:id="rId21"/>
    <p:sldId id="279" r:id="rId22"/>
    <p:sldId id="280" r:id="rId23"/>
    <p:sldId id="281" r:id="rId24"/>
    <p:sldId id="283" r:id="rId25"/>
    <p:sldId id="284" r:id="rId26"/>
    <p:sldId id="285" r:id="rId27"/>
    <p:sldId id="286" r:id="rId28"/>
    <p:sldId id="289" r:id="rId29"/>
    <p:sldId id="290" r:id="rId30"/>
    <p:sldId id="288"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9" r:id="rId44"/>
    <p:sldId id="310" r:id="rId45"/>
    <p:sldId id="308" r:id="rId4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varScale="1">
        <p:scale>
          <a:sx n="63" d="100"/>
          <a:sy n="63" d="100"/>
        </p:scale>
        <p:origin x="-32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8049236900942939E-2"/>
          <c:y val="5.0473457250976198E-2"/>
          <c:w val="0.66606311363857296"/>
          <c:h val="0.84317326500459677"/>
        </c:manualLayout>
      </c:layout>
      <c:bar3DChart>
        <c:barDir val="col"/>
        <c:grouping val="standard"/>
        <c:varyColors val="0"/>
        <c:ser>
          <c:idx val="0"/>
          <c:order val="0"/>
          <c:tx>
            <c:strRef>
              <c:f>Blad1!$B$1</c:f>
              <c:strCache>
                <c:ptCount val="1"/>
                <c:pt idx="0">
                  <c:v>antal</c:v>
                </c:pt>
              </c:strCache>
            </c:strRef>
          </c:tx>
          <c:invertIfNegative val="0"/>
          <c:cat>
            <c:numRef>
              <c:f>Blad1!$A$2:$A$5</c:f>
              <c:numCache>
                <c:formatCode>General</c:formatCode>
                <c:ptCount val="4"/>
                <c:pt idx="0">
                  <c:v>2013</c:v>
                </c:pt>
                <c:pt idx="1">
                  <c:v>2014</c:v>
                </c:pt>
                <c:pt idx="2">
                  <c:v>2015</c:v>
                </c:pt>
                <c:pt idx="3">
                  <c:v>2016</c:v>
                </c:pt>
              </c:numCache>
            </c:numRef>
          </c:cat>
          <c:val>
            <c:numRef>
              <c:f>Blad1!$B$2:$B$5</c:f>
              <c:numCache>
                <c:formatCode>General</c:formatCode>
                <c:ptCount val="4"/>
                <c:pt idx="0">
                  <c:v>130000</c:v>
                </c:pt>
                <c:pt idx="1">
                  <c:v>100000</c:v>
                </c:pt>
                <c:pt idx="2">
                  <c:v>110000</c:v>
                </c:pt>
                <c:pt idx="3">
                  <c:v>160000</c:v>
                </c:pt>
              </c:numCache>
            </c:numRef>
          </c:val>
        </c:ser>
        <c:ser>
          <c:idx val="1"/>
          <c:order val="1"/>
          <c:tx>
            <c:strRef>
              <c:f>Blad1!$C$1</c:f>
              <c:strCache>
                <c:ptCount val="1"/>
                <c:pt idx="0">
                  <c:v>kostnad</c:v>
                </c:pt>
              </c:strCache>
            </c:strRef>
          </c:tx>
          <c:invertIfNegative val="0"/>
          <c:cat>
            <c:numRef>
              <c:f>Blad1!$A$2:$A$5</c:f>
              <c:numCache>
                <c:formatCode>General</c:formatCode>
                <c:ptCount val="4"/>
                <c:pt idx="0">
                  <c:v>2013</c:v>
                </c:pt>
                <c:pt idx="1">
                  <c:v>2014</c:v>
                </c:pt>
                <c:pt idx="2">
                  <c:v>2015</c:v>
                </c:pt>
                <c:pt idx="3">
                  <c:v>2016</c:v>
                </c:pt>
              </c:numCache>
            </c:numRef>
          </c:cat>
          <c:val>
            <c:numRef>
              <c:f>Blad1!$C$2:$C$5</c:f>
              <c:numCache>
                <c:formatCode>General</c:formatCode>
                <c:ptCount val="4"/>
                <c:pt idx="0">
                  <c:v>795595</c:v>
                </c:pt>
                <c:pt idx="1">
                  <c:v>1197185</c:v>
                </c:pt>
                <c:pt idx="2">
                  <c:v>1674686</c:v>
                </c:pt>
                <c:pt idx="3">
                  <c:v>2496066</c:v>
                </c:pt>
              </c:numCache>
            </c:numRef>
          </c:val>
        </c:ser>
        <c:dLbls>
          <c:showLegendKey val="0"/>
          <c:showVal val="0"/>
          <c:showCatName val="0"/>
          <c:showSerName val="0"/>
          <c:showPercent val="0"/>
          <c:showBubbleSize val="0"/>
        </c:dLbls>
        <c:gapWidth val="150"/>
        <c:shape val="box"/>
        <c:axId val="135652864"/>
        <c:axId val="135654400"/>
        <c:axId val="135530688"/>
      </c:bar3DChart>
      <c:catAx>
        <c:axId val="135652864"/>
        <c:scaling>
          <c:orientation val="minMax"/>
        </c:scaling>
        <c:delete val="0"/>
        <c:axPos val="b"/>
        <c:numFmt formatCode="General" sourceLinked="1"/>
        <c:majorTickMark val="out"/>
        <c:minorTickMark val="none"/>
        <c:tickLblPos val="nextTo"/>
        <c:crossAx val="135654400"/>
        <c:crosses val="autoZero"/>
        <c:auto val="1"/>
        <c:lblAlgn val="ctr"/>
        <c:lblOffset val="100"/>
        <c:noMultiLvlLbl val="0"/>
      </c:catAx>
      <c:valAx>
        <c:axId val="135654400"/>
        <c:scaling>
          <c:orientation val="minMax"/>
        </c:scaling>
        <c:delete val="0"/>
        <c:axPos val="l"/>
        <c:majorGridlines/>
        <c:numFmt formatCode="General" sourceLinked="1"/>
        <c:majorTickMark val="out"/>
        <c:minorTickMark val="none"/>
        <c:tickLblPos val="nextTo"/>
        <c:crossAx val="135652864"/>
        <c:crosses val="autoZero"/>
        <c:crossBetween val="between"/>
      </c:valAx>
      <c:serAx>
        <c:axId val="135530688"/>
        <c:scaling>
          <c:orientation val="minMax"/>
        </c:scaling>
        <c:delete val="0"/>
        <c:axPos val="b"/>
        <c:majorTickMark val="out"/>
        <c:minorTickMark val="none"/>
        <c:tickLblPos val="nextTo"/>
        <c:crossAx val="135654400"/>
        <c:crosses val="autoZero"/>
      </c:serAx>
    </c:plotArea>
    <c:legend>
      <c:legendPos val="r"/>
      <c:layout/>
      <c:overlay val="0"/>
    </c:legend>
    <c:plotVisOnly val="1"/>
    <c:dispBlanksAs val="gap"/>
    <c:showDLblsOverMax val="0"/>
  </c:chart>
  <c:txPr>
    <a:bodyPr/>
    <a:lstStyle/>
    <a:p>
      <a:pPr>
        <a:defRPr sz="1800"/>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86B4E-7690-414E-B0E0-9AC5309AFF5B}" type="datetimeFigureOut">
              <a:rPr lang="sv-SE" smtClean="0"/>
              <a:t>2017-06-13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BBB9D-671E-49D9-AA4B-D6EC77B61A94}" type="slidenum">
              <a:rPr lang="sv-SE" smtClean="0"/>
              <a:t>‹#›</a:t>
            </a:fld>
            <a:endParaRPr lang="sv-SE"/>
          </a:p>
        </p:txBody>
      </p:sp>
    </p:spTree>
    <p:extLst>
      <p:ext uri="{BB962C8B-B14F-4D97-AF65-F5344CB8AC3E}">
        <p14:creationId xmlns:p14="http://schemas.microsoft.com/office/powerpoint/2010/main" val="3189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sv-SE"/>
          </a:p>
        </p:txBody>
      </p:sp>
      <p:sp>
        <p:nvSpPr>
          <p:cNvPr id="4" name="Slide Number Placeholder 3"/>
          <p:cNvSpPr txBox="1"/>
          <p:nvPr/>
        </p:nvSpPr>
        <p:spPr>
          <a:xfrm>
            <a:off x="3884617" y="8685209"/>
            <a:ext cx="2971798" cy="457204"/>
          </a:xfrm>
          <a:prstGeom prst="rect">
            <a:avLst/>
          </a:prstGeom>
          <a:noFill/>
          <a:ln>
            <a:noFill/>
          </a:ln>
        </p:spPr>
        <p:txBody>
          <a:bodyPr vert="horz" wrap="square" lIns="91440" tIns="45720" rIns="91440" bIns="45720" anchor="b" anchorCtr="0" compatLnSpc="1"/>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323EE7-E2F6-49F0-8FC9-84E69F5BB7A4}" type="slidenum">
              <a:t>21</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A03E88DD-F7D2-43EB-8D48-F60F67A247E2}" type="slidenum">
              <a:rPr lang="sv-SE" altLang="sv-SE" smtClean="0"/>
              <a:pPr>
                <a:spcBef>
                  <a:spcPct val="0"/>
                </a:spcBef>
              </a:pPr>
              <a:t>32</a:t>
            </a:fld>
            <a:endParaRPr lang="sv-SE" altLang="sv-SE" smtClean="0"/>
          </a:p>
        </p:txBody>
      </p:sp>
      <p:sp>
        <p:nvSpPr>
          <p:cNvPr id="34819"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34820"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7F74E46C-EFAD-4D81-AE50-9F7FDDED85E8}" type="slidenum">
              <a:rPr lang="sv-SE" altLang="sv-SE" smtClean="0"/>
              <a:pPr>
                <a:spcBef>
                  <a:spcPct val="0"/>
                </a:spcBef>
              </a:pPr>
              <a:t>34</a:t>
            </a:fld>
            <a:endParaRPr lang="sv-SE" altLang="sv-SE" smtClean="0"/>
          </a:p>
        </p:txBody>
      </p:sp>
      <p:sp>
        <p:nvSpPr>
          <p:cNvPr id="35843"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35844"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E932E49C-19BA-4DE6-804C-BC6F0C245880}" type="slidenum">
              <a:rPr lang="sv-SE" altLang="sv-SE" smtClean="0"/>
              <a:pPr>
                <a:spcBef>
                  <a:spcPct val="0"/>
                </a:spcBef>
              </a:pPr>
              <a:t>35</a:t>
            </a:fld>
            <a:endParaRPr lang="sv-SE" altLang="sv-SE" smtClean="0"/>
          </a:p>
        </p:txBody>
      </p:sp>
      <p:sp>
        <p:nvSpPr>
          <p:cNvPr id="36867"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36868"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CCC092E5-DF67-4327-B0F5-57FFA1601F02}" type="slidenum">
              <a:rPr lang="sv-SE" altLang="sv-SE" smtClean="0"/>
              <a:pPr>
                <a:spcBef>
                  <a:spcPct val="0"/>
                </a:spcBef>
              </a:pPr>
              <a:t>37</a:t>
            </a:fld>
            <a:endParaRPr lang="sv-SE" altLang="sv-SE" smtClean="0"/>
          </a:p>
        </p:txBody>
      </p:sp>
      <p:sp>
        <p:nvSpPr>
          <p:cNvPr id="37891"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37892"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0969DF6-0FA8-450D-83D1-CDDB9E2FB2D5}" type="slidenum">
              <a:rPr lang="sv-SE" altLang="sv-SE" smtClean="0"/>
              <a:pPr>
                <a:spcBef>
                  <a:spcPct val="0"/>
                </a:spcBef>
              </a:pPr>
              <a:t>38</a:t>
            </a:fld>
            <a:endParaRPr lang="sv-SE" altLang="sv-SE" smtClean="0"/>
          </a:p>
        </p:txBody>
      </p:sp>
      <p:sp>
        <p:nvSpPr>
          <p:cNvPr id="38915"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38916"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6F02CC8-A6C2-4A0D-ABA6-B3F21BA981F4}" type="slidenum">
              <a:rPr lang="sv-SE" altLang="sv-SE" smtClean="0"/>
              <a:pPr>
                <a:spcBef>
                  <a:spcPct val="0"/>
                </a:spcBef>
              </a:pPr>
              <a:t>39</a:t>
            </a:fld>
            <a:endParaRPr lang="sv-SE" altLang="sv-SE" smtClean="0"/>
          </a:p>
        </p:txBody>
      </p:sp>
      <p:sp>
        <p:nvSpPr>
          <p:cNvPr id="39939"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39940"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F941087A-6A6C-41B8-B9D1-7B0B1891BA84}" type="slidenum">
              <a:rPr lang="sv-SE" altLang="sv-SE" smtClean="0"/>
              <a:pPr>
                <a:spcBef>
                  <a:spcPct val="0"/>
                </a:spcBef>
              </a:pPr>
              <a:t>40</a:t>
            </a:fld>
            <a:endParaRPr lang="sv-SE" altLang="sv-SE" smtClean="0"/>
          </a:p>
        </p:txBody>
      </p:sp>
      <p:sp>
        <p:nvSpPr>
          <p:cNvPr id="40963"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40964"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584A7E4-F983-4FD1-BBC6-95F656483A91}" type="slidenum">
              <a:rPr lang="sv-SE" altLang="sv-SE" smtClean="0"/>
              <a:pPr>
                <a:spcBef>
                  <a:spcPct val="0"/>
                </a:spcBef>
              </a:pPr>
              <a:t>41</a:t>
            </a:fld>
            <a:endParaRPr lang="sv-SE" altLang="sv-SE" smtClean="0"/>
          </a:p>
        </p:txBody>
      </p:sp>
      <p:sp>
        <p:nvSpPr>
          <p:cNvPr id="41987"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41988"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249A0FE9-97CB-4581-9CED-14A55C4AAD80}" type="slidenum">
              <a:rPr lang="sv-SE" altLang="sv-SE" smtClean="0"/>
              <a:pPr>
                <a:spcBef>
                  <a:spcPct val="0"/>
                </a:spcBef>
              </a:pPr>
              <a:t>42</a:t>
            </a:fld>
            <a:endParaRPr lang="sv-SE" altLang="sv-SE" smtClean="0"/>
          </a:p>
        </p:txBody>
      </p:sp>
      <p:sp>
        <p:nvSpPr>
          <p:cNvPr id="43011"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43012"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sv-SE"/>
          </a:p>
        </p:txBody>
      </p:sp>
      <p:sp>
        <p:nvSpPr>
          <p:cNvPr id="4" name="Slide Number Placeholder 3"/>
          <p:cNvSpPr txBox="1"/>
          <p:nvPr/>
        </p:nvSpPr>
        <p:spPr>
          <a:xfrm>
            <a:off x="3884617" y="8685209"/>
            <a:ext cx="2971798" cy="457204"/>
          </a:xfrm>
          <a:prstGeom prst="rect">
            <a:avLst/>
          </a:prstGeom>
          <a:noFill/>
          <a:ln>
            <a:noFill/>
          </a:ln>
        </p:spPr>
        <p:txBody>
          <a:bodyPr vert="horz" wrap="square" lIns="91440" tIns="45720" rIns="91440" bIns="45720" anchor="b" anchorCtr="0" compatLnSpc="1"/>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79FD93-A2BE-4884-BE68-467CC434977F}" type="slidenum">
              <a:t>22</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sv-SE"/>
          </a:p>
        </p:txBody>
      </p:sp>
      <p:sp>
        <p:nvSpPr>
          <p:cNvPr id="4" name="Slide Number Placeholder 3"/>
          <p:cNvSpPr txBox="1"/>
          <p:nvPr/>
        </p:nvSpPr>
        <p:spPr>
          <a:xfrm>
            <a:off x="3884617" y="8685209"/>
            <a:ext cx="2971798" cy="457204"/>
          </a:xfrm>
          <a:prstGeom prst="rect">
            <a:avLst/>
          </a:prstGeom>
          <a:noFill/>
          <a:ln>
            <a:noFill/>
          </a:ln>
        </p:spPr>
        <p:txBody>
          <a:bodyPr vert="horz" wrap="square" lIns="91440" tIns="45720" rIns="91440" bIns="45720" anchor="b" anchorCtr="0" compatLnSpc="1"/>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1409F1-5D0D-465D-A7CB-C702EE9AFF70}" type="slidenum">
              <a:t>23</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sv-SE"/>
          </a:p>
        </p:txBody>
      </p:sp>
      <p:sp>
        <p:nvSpPr>
          <p:cNvPr id="4" name="Slide Number Placeholder 3"/>
          <p:cNvSpPr txBox="1"/>
          <p:nvPr/>
        </p:nvSpPr>
        <p:spPr>
          <a:xfrm>
            <a:off x="3884617" y="8685209"/>
            <a:ext cx="2971798" cy="457204"/>
          </a:xfrm>
          <a:prstGeom prst="rect">
            <a:avLst/>
          </a:prstGeom>
          <a:noFill/>
          <a:ln>
            <a:noFill/>
          </a:ln>
        </p:spPr>
        <p:txBody>
          <a:bodyPr vert="horz" wrap="square" lIns="91440" tIns="45720" rIns="91440" bIns="45720" anchor="b" anchorCtr="0" compatLnSpc="1"/>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3C6EE1-9558-4B77-8F49-0CBB4906FFF2}" type="slidenum">
              <a:t>25</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sv-SE"/>
          </a:p>
        </p:txBody>
      </p:sp>
      <p:sp>
        <p:nvSpPr>
          <p:cNvPr id="4" name="Slide Number Placeholder 3"/>
          <p:cNvSpPr txBox="1"/>
          <p:nvPr/>
        </p:nvSpPr>
        <p:spPr>
          <a:xfrm>
            <a:off x="3884617" y="8685209"/>
            <a:ext cx="2971798" cy="457204"/>
          </a:xfrm>
          <a:prstGeom prst="rect">
            <a:avLst/>
          </a:prstGeom>
          <a:noFill/>
          <a:ln>
            <a:noFill/>
          </a:ln>
        </p:spPr>
        <p:txBody>
          <a:bodyPr vert="horz" wrap="square" lIns="91440" tIns="45720" rIns="91440" bIns="45720" anchor="b" anchorCtr="0" compatLnSpc="1"/>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EA56A0-F66A-484E-8E4D-13AACED9AB90}" type="slidenum">
              <a:t>27</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C566199-BFB7-4449-B435-A99FEBADFE1C}" type="slidenum">
              <a:rPr lang="sv-SE" altLang="sv-SE" smtClean="0"/>
              <a:pPr>
                <a:spcBef>
                  <a:spcPct val="0"/>
                </a:spcBef>
              </a:pPr>
              <a:t>28</a:t>
            </a:fld>
            <a:endParaRPr lang="sv-SE" altLang="sv-SE" smtClean="0"/>
          </a:p>
        </p:txBody>
      </p:sp>
      <p:sp>
        <p:nvSpPr>
          <p:cNvPr id="30723"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30724"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4466413-19BF-467C-862F-8F8F15E8FE1A}" type="slidenum">
              <a:rPr lang="sv-SE" altLang="sv-SE" smtClean="0"/>
              <a:pPr>
                <a:spcBef>
                  <a:spcPct val="0"/>
                </a:spcBef>
              </a:pPr>
              <a:t>29</a:t>
            </a:fld>
            <a:endParaRPr lang="sv-SE" altLang="sv-SE" smtClean="0"/>
          </a:p>
        </p:txBody>
      </p:sp>
      <p:sp>
        <p:nvSpPr>
          <p:cNvPr id="31747"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31748"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4606F51F-15FF-41A2-B598-3934D3662333}" type="slidenum">
              <a:rPr lang="sv-SE" altLang="sv-SE" smtClean="0"/>
              <a:pPr>
                <a:spcBef>
                  <a:spcPct val="0"/>
                </a:spcBef>
              </a:pPr>
              <a:t>30</a:t>
            </a:fld>
            <a:endParaRPr lang="sv-SE" altLang="sv-SE" smtClean="0"/>
          </a:p>
        </p:txBody>
      </p:sp>
      <p:sp>
        <p:nvSpPr>
          <p:cNvPr id="32771"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32772"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34" charset="-128"/>
              </a:defRPr>
            </a:lvl1pPr>
            <a:lvl2pPr marL="742950" indent="-285750">
              <a:spcBef>
                <a:spcPct val="30000"/>
              </a:spcBef>
              <a:defRPr sz="1200">
                <a:solidFill>
                  <a:schemeClr val="tx1"/>
                </a:solidFill>
                <a:latin typeface="Arial" charset="0"/>
                <a:ea typeface="ＭＳ Ｐゴシック" pitchFamily="34" charset="-128"/>
              </a:defRPr>
            </a:lvl2pPr>
            <a:lvl3pPr marL="1143000" indent="-228600">
              <a:spcBef>
                <a:spcPct val="30000"/>
              </a:spcBef>
              <a:defRPr sz="1200">
                <a:solidFill>
                  <a:schemeClr val="tx1"/>
                </a:solidFill>
                <a:latin typeface="Arial" charset="0"/>
                <a:ea typeface="ＭＳ Ｐゴシック" pitchFamily="34" charset="-128"/>
              </a:defRPr>
            </a:lvl3pPr>
            <a:lvl4pPr marL="1600200" indent="-228600">
              <a:spcBef>
                <a:spcPct val="30000"/>
              </a:spcBef>
              <a:defRPr sz="1200">
                <a:solidFill>
                  <a:schemeClr val="tx1"/>
                </a:solidFill>
                <a:latin typeface="Arial" charset="0"/>
                <a:ea typeface="ＭＳ Ｐゴシック" pitchFamily="34" charset="-128"/>
              </a:defRPr>
            </a:lvl4pPr>
            <a:lvl5pPr marL="2057400" indent="-22860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1437164A-CEC9-4E3B-B35C-AAA98291FAC7}" type="slidenum">
              <a:rPr lang="sv-SE" altLang="sv-SE" smtClean="0"/>
              <a:pPr>
                <a:spcBef>
                  <a:spcPct val="0"/>
                </a:spcBef>
              </a:pPr>
              <a:t>31</a:t>
            </a:fld>
            <a:endParaRPr lang="sv-SE" altLang="sv-SE" smtClean="0"/>
          </a:p>
        </p:txBody>
      </p:sp>
      <p:sp>
        <p:nvSpPr>
          <p:cNvPr id="33795" name="Rectangle 2"/>
          <p:cNvSpPr>
            <a:spLocks noGrp="1" noRot="1" noChangeAspect="1" noChangeArrowheads="1" noTextEdit="1"/>
          </p:cNvSpPr>
          <p:nvPr>
            <p:ph type="sldImg"/>
          </p:nvPr>
        </p:nvSpPr>
        <p:spPr>
          <a:xfrm>
            <a:off x="1287463" y="684213"/>
            <a:ext cx="4432300" cy="3324225"/>
          </a:xfrm>
          <a:solidFill>
            <a:srgbClr val="FFFFFF"/>
          </a:solidFill>
          <a:ln/>
        </p:spPr>
      </p:sp>
      <p:sp>
        <p:nvSpPr>
          <p:cNvPr id="33796" name="Rectangle 3"/>
          <p:cNvSpPr>
            <a:spLocks noGrp="1" noChangeArrowheads="1"/>
          </p:cNvSpPr>
          <p:nvPr>
            <p:ph type="body" idx="1"/>
          </p:nvPr>
        </p:nvSpPr>
        <p:spPr>
          <a:xfrm>
            <a:off x="924117" y="4329983"/>
            <a:ext cx="516512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endParaRPr lang="sv-SE" altLang="sv-SE"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41E03F75-D5C1-4A5F-89B5-CA0466CFFDF1}" type="datetimeFigureOut">
              <a:rPr lang="sv-SE" smtClean="0"/>
              <a:t>2017-06-13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FB816D-DBF5-468E-93F8-73DC25CBBF84}" type="slidenum">
              <a:rPr lang="sv-SE" smtClean="0"/>
              <a:t>‹#›</a:t>
            </a:fld>
            <a:endParaRPr lang="sv-SE"/>
          </a:p>
        </p:txBody>
      </p:sp>
    </p:spTree>
    <p:extLst>
      <p:ext uri="{BB962C8B-B14F-4D97-AF65-F5344CB8AC3E}">
        <p14:creationId xmlns:p14="http://schemas.microsoft.com/office/powerpoint/2010/main" val="274789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1E03F75-D5C1-4A5F-89B5-CA0466CFFDF1}" type="datetimeFigureOut">
              <a:rPr lang="sv-SE" smtClean="0"/>
              <a:t>2017-06-13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FB816D-DBF5-468E-93F8-73DC25CBBF84}" type="slidenum">
              <a:rPr lang="sv-SE" smtClean="0"/>
              <a:t>‹#›</a:t>
            </a:fld>
            <a:endParaRPr lang="sv-SE"/>
          </a:p>
        </p:txBody>
      </p:sp>
    </p:spTree>
    <p:extLst>
      <p:ext uri="{BB962C8B-B14F-4D97-AF65-F5344CB8AC3E}">
        <p14:creationId xmlns:p14="http://schemas.microsoft.com/office/powerpoint/2010/main" val="382024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1E03F75-D5C1-4A5F-89B5-CA0466CFFDF1}" type="datetimeFigureOut">
              <a:rPr lang="sv-SE" smtClean="0"/>
              <a:t>2017-06-13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FB816D-DBF5-468E-93F8-73DC25CBBF84}" type="slidenum">
              <a:rPr lang="sv-SE" smtClean="0"/>
              <a:t>‹#›</a:t>
            </a:fld>
            <a:endParaRPr lang="sv-SE"/>
          </a:p>
        </p:txBody>
      </p:sp>
    </p:spTree>
    <p:extLst>
      <p:ext uri="{BB962C8B-B14F-4D97-AF65-F5344CB8AC3E}">
        <p14:creationId xmlns:p14="http://schemas.microsoft.com/office/powerpoint/2010/main" val="425003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1E03F75-D5C1-4A5F-89B5-CA0466CFFDF1}" type="datetimeFigureOut">
              <a:rPr lang="sv-SE" smtClean="0"/>
              <a:t>2017-06-13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FB816D-DBF5-468E-93F8-73DC25CBBF84}" type="slidenum">
              <a:rPr lang="sv-SE" smtClean="0"/>
              <a:t>‹#›</a:t>
            </a:fld>
            <a:endParaRPr lang="sv-SE"/>
          </a:p>
        </p:txBody>
      </p:sp>
    </p:spTree>
    <p:extLst>
      <p:ext uri="{BB962C8B-B14F-4D97-AF65-F5344CB8AC3E}">
        <p14:creationId xmlns:p14="http://schemas.microsoft.com/office/powerpoint/2010/main" val="416486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1E03F75-D5C1-4A5F-89B5-CA0466CFFDF1}" type="datetimeFigureOut">
              <a:rPr lang="sv-SE" smtClean="0"/>
              <a:t>2017-06-13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6FB816D-DBF5-468E-93F8-73DC25CBBF84}" type="slidenum">
              <a:rPr lang="sv-SE" smtClean="0"/>
              <a:t>‹#›</a:t>
            </a:fld>
            <a:endParaRPr lang="sv-SE"/>
          </a:p>
        </p:txBody>
      </p:sp>
    </p:spTree>
    <p:extLst>
      <p:ext uri="{BB962C8B-B14F-4D97-AF65-F5344CB8AC3E}">
        <p14:creationId xmlns:p14="http://schemas.microsoft.com/office/powerpoint/2010/main" val="376914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1E03F75-D5C1-4A5F-89B5-CA0466CFFDF1}" type="datetimeFigureOut">
              <a:rPr lang="sv-SE" smtClean="0"/>
              <a:t>2017-06-13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6FB816D-DBF5-468E-93F8-73DC25CBBF84}" type="slidenum">
              <a:rPr lang="sv-SE" smtClean="0"/>
              <a:t>‹#›</a:t>
            </a:fld>
            <a:endParaRPr lang="sv-SE"/>
          </a:p>
        </p:txBody>
      </p:sp>
    </p:spTree>
    <p:extLst>
      <p:ext uri="{BB962C8B-B14F-4D97-AF65-F5344CB8AC3E}">
        <p14:creationId xmlns:p14="http://schemas.microsoft.com/office/powerpoint/2010/main" val="46230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1E03F75-D5C1-4A5F-89B5-CA0466CFFDF1}" type="datetimeFigureOut">
              <a:rPr lang="sv-SE" smtClean="0"/>
              <a:t>2017-06-13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6FB816D-DBF5-468E-93F8-73DC25CBBF84}" type="slidenum">
              <a:rPr lang="sv-SE" smtClean="0"/>
              <a:t>‹#›</a:t>
            </a:fld>
            <a:endParaRPr lang="sv-SE"/>
          </a:p>
        </p:txBody>
      </p:sp>
    </p:spTree>
    <p:extLst>
      <p:ext uri="{BB962C8B-B14F-4D97-AF65-F5344CB8AC3E}">
        <p14:creationId xmlns:p14="http://schemas.microsoft.com/office/powerpoint/2010/main" val="356854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1E03F75-D5C1-4A5F-89B5-CA0466CFFDF1}" type="datetimeFigureOut">
              <a:rPr lang="sv-SE" smtClean="0"/>
              <a:t>2017-06-13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6FB816D-DBF5-468E-93F8-73DC25CBBF84}" type="slidenum">
              <a:rPr lang="sv-SE" smtClean="0"/>
              <a:t>‹#›</a:t>
            </a:fld>
            <a:endParaRPr lang="sv-SE"/>
          </a:p>
        </p:txBody>
      </p:sp>
    </p:spTree>
    <p:extLst>
      <p:ext uri="{BB962C8B-B14F-4D97-AF65-F5344CB8AC3E}">
        <p14:creationId xmlns:p14="http://schemas.microsoft.com/office/powerpoint/2010/main" val="25648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1E03F75-D5C1-4A5F-89B5-CA0466CFFDF1}" type="datetimeFigureOut">
              <a:rPr lang="sv-SE" smtClean="0"/>
              <a:t>2017-06-13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6FB816D-DBF5-468E-93F8-73DC25CBBF84}" type="slidenum">
              <a:rPr lang="sv-SE" smtClean="0"/>
              <a:t>‹#›</a:t>
            </a:fld>
            <a:endParaRPr lang="sv-SE"/>
          </a:p>
        </p:txBody>
      </p:sp>
    </p:spTree>
    <p:extLst>
      <p:ext uri="{BB962C8B-B14F-4D97-AF65-F5344CB8AC3E}">
        <p14:creationId xmlns:p14="http://schemas.microsoft.com/office/powerpoint/2010/main" val="341761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1E03F75-D5C1-4A5F-89B5-CA0466CFFDF1}" type="datetimeFigureOut">
              <a:rPr lang="sv-SE" smtClean="0"/>
              <a:t>2017-06-13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6FB816D-DBF5-468E-93F8-73DC25CBBF84}" type="slidenum">
              <a:rPr lang="sv-SE" smtClean="0"/>
              <a:t>‹#›</a:t>
            </a:fld>
            <a:endParaRPr lang="sv-SE"/>
          </a:p>
        </p:txBody>
      </p:sp>
    </p:spTree>
    <p:extLst>
      <p:ext uri="{BB962C8B-B14F-4D97-AF65-F5344CB8AC3E}">
        <p14:creationId xmlns:p14="http://schemas.microsoft.com/office/powerpoint/2010/main" val="11641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1E03F75-D5C1-4A5F-89B5-CA0466CFFDF1}" type="datetimeFigureOut">
              <a:rPr lang="sv-SE" smtClean="0"/>
              <a:t>2017-06-13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6FB816D-DBF5-468E-93F8-73DC25CBBF84}" type="slidenum">
              <a:rPr lang="sv-SE" smtClean="0"/>
              <a:t>‹#›</a:t>
            </a:fld>
            <a:endParaRPr lang="sv-SE"/>
          </a:p>
        </p:txBody>
      </p:sp>
    </p:spTree>
    <p:extLst>
      <p:ext uri="{BB962C8B-B14F-4D97-AF65-F5344CB8AC3E}">
        <p14:creationId xmlns:p14="http://schemas.microsoft.com/office/powerpoint/2010/main" val="421694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03F75-D5C1-4A5F-89B5-CA0466CFFDF1}" type="datetimeFigureOut">
              <a:rPr lang="sv-SE" smtClean="0"/>
              <a:t>2017-06-13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B816D-DBF5-468E-93F8-73DC25CBBF84}" type="slidenum">
              <a:rPr lang="sv-SE" smtClean="0"/>
              <a:t>‹#›</a:t>
            </a:fld>
            <a:endParaRPr lang="sv-SE"/>
          </a:p>
        </p:txBody>
      </p:sp>
    </p:spTree>
    <p:extLst>
      <p:ext uri="{BB962C8B-B14F-4D97-AF65-F5344CB8AC3E}">
        <p14:creationId xmlns:p14="http://schemas.microsoft.com/office/powerpoint/2010/main" val="48907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gif"/><Relationship Id="rId4" Type="http://schemas.openxmlformats.org/officeDocument/2006/relationships/image" Target="../media/image17.gif"/></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980729"/>
            <a:ext cx="7772400" cy="1152128"/>
          </a:xfrm>
        </p:spPr>
        <p:txBody>
          <a:bodyPr/>
          <a:lstStyle/>
          <a:p>
            <a:r>
              <a:rPr lang="sv-SE" b="1" dirty="0" smtClean="0"/>
              <a:t>STAMRENOVERING I SOLHAGA</a:t>
            </a:r>
            <a:endParaRPr lang="sv-SE" b="1"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916832"/>
            <a:ext cx="7416824" cy="4464496"/>
          </a:xfrm>
          <a:prstGeom prst="rect">
            <a:avLst/>
          </a:prstGeom>
        </p:spPr>
      </p:pic>
    </p:spTree>
    <p:extLst>
      <p:ext uri="{BB962C8B-B14F-4D97-AF65-F5344CB8AC3E}">
        <p14:creationId xmlns:p14="http://schemas.microsoft.com/office/powerpoint/2010/main" val="231435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smtClean="0"/>
              <a:t>Förarbete </a:t>
            </a:r>
            <a:r>
              <a:rPr lang="sv-SE" b="1" u="sng" dirty="0" smtClean="0"/>
              <a:t>innan</a:t>
            </a:r>
            <a:r>
              <a:rPr lang="sv-SE" b="1" dirty="0" smtClean="0"/>
              <a:t> stamrenoveringen</a:t>
            </a:r>
            <a:endParaRPr lang="sv-SE" b="1" dirty="0"/>
          </a:p>
        </p:txBody>
      </p:sp>
      <p:sp>
        <p:nvSpPr>
          <p:cNvPr id="3" name="Platshållare för innehåll 2"/>
          <p:cNvSpPr>
            <a:spLocks noGrp="1"/>
          </p:cNvSpPr>
          <p:nvPr>
            <p:ph idx="1"/>
          </p:nvPr>
        </p:nvSpPr>
        <p:spPr>
          <a:xfrm>
            <a:off x="395536" y="1600200"/>
            <a:ext cx="8424936" cy="4925144"/>
          </a:xfrm>
        </p:spPr>
        <p:txBody>
          <a:bodyPr>
            <a:normAutofit/>
          </a:bodyPr>
          <a:lstStyle/>
          <a:p>
            <a:pPr>
              <a:buClr>
                <a:srgbClr val="FFC000"/>
              </a:buClr>
              <a:buFont typeface="Wingdings" panose="05000000000000000000" pitchFamily="2" charset="2"/>
              <a:buChar char="q"/>
            </a:pPr>
            <a:r>
              <a:rPr lang="sv-SE" sz="4500" dirty="0" smtClean="0"/>
              <a:t> </a:t>
            </a:r>
            <a:r>
              <a:rPr lang="sv-SE" dirty="0" smtClean="0"/>
              <a:t>Vi börjar med att förbesiktiga de berörda utrymmena i lägenheten. (WC/dusch/badkar/golvbrunn, köksavlopp. etc.)</a:t>
            </a:r>
            <a:br>
              <a:rPr lang="sv-SE" dirty="0" smtClean="0"/>
            </a:br>
            <a:endParaRPr lang="sv-SE" dirty="0" smtClean="0"/>
          </a:p>
          <a:p>
            <a:pPr>
              <a:buClr>
                <a:srgbClr val="FFC000"/>
              </a:buClr>
              <a:buFont typeface="Wingdings" panose="05000000000000000000" pitchFamily="2" charset="2"/>
              <a:buChar char="q"/>
            </a:pPr>
            <a:r>
              <a:rPr lang="sv-SE" dirty="0"/>
              <a:t> Vi lämnar en enkät där den boende kan </a:t>
            </a:r>
            <a:r>
              <a:rPr lang="sv-SE" dirty="0" smtClean="0"/>
              <a:t>fylla i </a:t>
            </a:r>
            <a:r>
              <a:rPr lang="sv-SE" dirty="0"/>
              <a:t>om hur man upplevt hur allt </a:t>
            </a:r>
            <a:r>
              <a:rPr lang="sv-SE" dirty="0" smtClean="0"/>
              <a:t>fungerat under tiden arbetet pågått.</a:t>
            </a:r>
            <a:endParaRPr lang="sv-SE" dirty="0"/>
          </a:p>
          <a:p>
            <a:pPr>
              <a:buClr>
                <a:srgbClr val="FFC000"/>
              </a:buClr>
              <a:buFont typeface="Wingdings" panose="05000000000000000000" pitchFamily="2" charset="2"/>
              <a:buChar char="q"/>
            </a:pPr>
            <a:endParaRPr lang="sv-SE" dirty="0" smtClean="0"/>
          </a:p>
          <a:p>
            <a:pPr>
              <a:buClr>
                <a:srgbClr val="FFC000"/>
              </a:buClr>
              <a:buFont typeface="Wingdings" panose="05000000000000000000" pitchFamily="2" charset="2"/>
              <a:buChar char="q"/>
            </a:pPr>
            <a:endParaRPr lang="sv-SE" dirty="0"/>
          </a:p>
        </p:txBody>
      </p:sp>
    </p:spTree>
    <p:extLst>
      <p:ext uri="{BB962C8B-B14F-4D97-AF65-F5344CB8AC3E}">
        <p14:creationId xmlns:p14="http://schemas.microsoft.com/office/powerpoint/2010/main" val="167045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Hur går besiktningen till?</a:t>
            </a:r>
            <a:endParaRPr lang="sv-SE" b="1" dirty="0"/>
          </a:p>
        </p:txBody>
      </p:sp>
      <p:sp>
        <p:nvSpPr>
          <p:cNvPr id="3" name="Platshållare för innehåll 2"/>
          <p:cNvSpPr>
            <a:spLocks noGrp="1"/>
          </p:cNvSpPr>
          <p:nvPr>
            <p:ph idx="1"/>
          </p:nvPr>
        </p:nvSpPr>
        <p:spPr/>
        <p:txBody>
          <a:bodyPr>
            <a:normAutofit lnSpcReduction="10000"/>
          </a:bodyPr>
          <a:lstStyle/>
          <a:p>
            <a:pPr>
              <a:buClr>
                <a:srgbClr val="FFC000"/>
              </a:buClr>
              <a:buFont typeface="Wingdings" panose="05000000000000000000" pitchFamily="2" charset="2"/>
              <a:buChar char="q"/>
            </a:pPr>
            <a:r>
              <a:rPr lang="sv-SE" dirty="0" smtClean="0"/>
              <a:t> Du kommer att få en lapp i din brevlåda där du får en tid för besiktning. </a:t>
            </a:r>
            <a:br>
              <a:rPr lang="sv-SE" dirty="0" smtClean="0"/>
            </a:br>
            <a:r>
              <a:rPr lang="sv-SE" dirty="0" smtClean="0"/>
              <a:t>Vi ser helst att du är hemma vid besiktningen annars går det bra att ställa låset i serviceläge.</a:t>
            </a:r>
            <a:br>
              <a:rPr lang="sv-SE" dirty="0" smtClean="0"/>
            </a:br>
            <a:endParaRPr lang="sv-SE" dirty="0" smtClean="0"/>
          </a:p>
          <a:p>
            <a:pPr>
              <a:buClr>
                <a:srgbClr val="FFC000"/>
              </a:buClr>
              <a:buFont typeface="Wingdings" panose="05000000000000000000" pitchFamily="2" charset="2"/>
              <a:buChar char="q"/>
            </a:pPr>
            <a:r>
              <a:rPr lang="sv-SE" dirty="0" smtClean="0"/>
              <a:t> Vi tittar på golvbrunnen, material, badkar/inte badkar. Samt eventuella skador i material. Vi dokumenterar med fotografier.</a:t>
            </a:r>
            <a:br>
              <a:rPr lang="sv-SE" dirty="0" smtClean="0"/>
            </a:br>
            <a:endParaRPr lang="sv-SE" dirty="0"/>
          </a:p>
        </p:txBody>
      </p:sp>
    </p:spTree>
    <p:extLst>
      <p:ext uri="{BB962C8B-B14F-4D97-AF65-F5344CB8AC3E}">
        <p14:creationId xmlns:p14="http://schemas.microsoft.com/office/powerpoint/2010/main" val="262026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Ytskikt</a:t>
            </a:r>
            <a:endParaRPr lang="sv-SE" b="1" dirty="0"/>
          </a:p>
        </p:txBody>
      </p:sp>
      <p:sp>
        <p:nvSpPr>
          <p:cNvPr id="3" name="Platshållare för innehåll 2"/>
          <p:cNvSpPr>
            <a:spLocks noGrp="1"/>
          </p:cNvSpPr>
          <p:nvPr>
            <p:ph idx="1"/>
          </p:nvPr>
        </p:nvSpPr>
        <p:spPr/>
        <p:txBody>
          <a:bodyPr>
            <a:normAutofit lnSpcReduction="10000"/>
          </a:bodyPr>
          <a:lstStyle/>
          <a:p>
            <a:pPr>
              <a:buClr>
                <a:srgbClr val="FFC000"/>
              </a:buClr>
              <a:buFont typeface="Wingdings" panose="05000000000000000000" pitchFamily="2" charset="2"/>
              <a:buChar char="q"/>
            </a:pPr>
            <a:r>
              <a:rPr lang="sv-SE" dirty="0" smtClean="0"/>
              <a:t>Vi kommer att ha en liten utställning i ”glasrummet” på </a:t>
            </a:r>
            <a:r>
              <a:rPr lang="sv-SE" dirty="0" err="1" smtClean="0"/>
              <a:t>Solhagagården</a:t>
            </a:r>
            <a:r>
              <a:rPr lang="sv-SE" dirty="0" smtClean="0"/>
              <a:t>, där du kan </a:t>
            </a:r>
            <a:br>
              <a:rPr lang="sv-SE" dirty="0" smtClean="0"/>
            </a:br>
            <a:r>
              <a:rPr lang="sv-SE" dirty="0" smtClean="0"/>
              <a:t>se på mattor,  kakel/klinker samt badrumsinredning. </a:t>
            </a:r>
            <a:r>
              <a:rPr lang="sv-SE" dirty="0" smtClean="0">
                <a:solidFill>
                  <a:srgbClr val="FF0000"/>
                </a:solidFill>
              </a:rPr>
              <a:t>Gäller dem som måste byta tätskikt på grund av </a:t>
            </a:r>
            <a:r>
              <a:rPr lang="sv-SE" smtClean="0">
                <a:solidFill>
                  <a:srgbClr val="FF0000"/>
                </a:solidFill>
              </a:rPr>
              <a:t>gammal golvbrunn!</a:t>
            </a:r>
            <a:r>
              <a:rPr lang="sv-SE" dirty="0" smtClean="0"/>
              <a:t/>
            </a:r>
            <a:br>
              <a:rPr lang="sv-SE" dirty="0" smtClean="0"/>
            </a:br>
            <a:endParaRPr lang="sv-SE" dirty="0" smtClean="0"/>
          </a:p>
          <a:p>
            <a:pPr>
              <a:buClr>
                <a:srgbClr val="FFC000"/>
              </a:buClr>
              <a:buFont typeface="Wingdings" panose="05000000000000000000" pitchFamily="2" charset="2"/>
              <a:buChar char="q"/>
            </a:pPr>
            <a:r>
              <a:rPr lang="sv-SE" dirty="0" smtClean="0"/>
              <a:t>Tapetprover kommer också att finnas om du samtidigt vill passa på och tapetsera något annat rum. </a:t>
            </a:r>
            <a:r>
              <a:rPr lang="sv-SE" i="1" u="sng" dirty="0" smtClean="0"/>
              <a:t>Du får dock stå för kostnaden själv.</a:t>
            </a:r>
            <a:endParaRPr lang="sv-SE" i="1" u="sng" dirty="0"/>
          </a:p>
        </p:txBody>
      </p:sp>
    </p:spTree>
    <p:extLst>
      <p:ext uri="{BB962C8B-B14F-4D97-AF65-F5344CB8AC3E}">
        <p14:creationId xmlns:p14="http://schemas.microsoft.com/office/powerpoint/2010/main" val="91234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Har du husdjur?</a:t>
            </a:r>
            <a:endParaRPr lang="sv-SE" dirty="0"/>
          </a:p>
        </p:txBody>
      </p:sp>
      <p:sp>
        <p:nvSpPr>
          <p:cNvPr id="3" name="Platshållare för innehåll 2"/>
          <p:cNvSpPr>
            <a:spLocks noGrp="1"/>
          </p:cNvSpPr>
          <p:nvPr>
            <p:ph idx="1"/>
          </p:nvPr>
        </p:nvSpPr>
        <p:spPr/>
        <p:txBody>
          <a:bodyPr/>
          <a:lstStyle/>
          <a:p>
            <a:pPr>
              <a:buClr>
                <a:srgbClr val="FFC000"/>
              </a:buClr>
              <a:buFont typeface="Wingdings" panose="05000000000000000000" pitchFamily="2" charset="2"/>
              <a:buChar char="q"/>
            </a:pPr>
            <a:r>
              <a:rPr lang="sv-SE" dirty="0" smtClean="0"/>
              <a:t>Har du husdjur och om du har möjlighet så kan du tänka på att kanske ha din hund/katt någon annanstans under de dagar hantverkarna är på plats då det både springs i dörrar och att det kommer att låta vid eventuellt bilningsarbete.</a:t>
            </a:r>
            <a:endParaRPr lang="sv-SE" dirty="0"/>
          </a:p>
        </p:txBody>
      </p:sp>
    </p:spTree>
    <p:extLst>
      <p:ext uri="{BB962C8B-B14F-4D97-AF65-F5344CB8AC3E}">
        <p14:creationId xmlns:p14="http://schemas.microsoft.com/office/powerpoint/2010/main" val="109478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Förråd i trapphuset</a:t>
            </a:r>
            <a:endParaRPr lang="sv-SE" b="1" dirty="0"/>
          </a:p>
        </p:txBody>
      </p:sp>
      <p:sp>
        <p:nvSpPr>
          <p:cNvPr id="3" name="Platshållare för innehåll 2"/>
          <p:cNvSpPr>
            <a:spLocks noGrp="1"/>
          </p:cNvSpPr>
          <p:nvPr>
            <p:ph idx="1"/>
          </p:nvPr>
        </p:nvSpPr>
        <p:spPr/>
        <p:txBody>
          <a:bodyPr>
            <a:normAutofit lnSpcReduction="10000"/>
          </a:bodyPr>
          <a:lstStyle/>
          <a:p>
            <a:pPr>
              <a:buClr>
                <a:srgbClr val="FFC000"/>
              </a:buClr>
              <a:buFont typeface="Wingdings" panose="05000000000000000000" pitchFamily="2" charset="2"/>
              <a:buChar char="q"/>
            </a:pPr>
            <a:r>
              <a:rPr lang="sv-SE" dirty="0" smtClean="0"/>
              <a:t>Du som bor på nedre botten </a:t>
            </a:r>
            <a:r>
              <a:rPr lang="sv-SE" i="1" dirty="0" smtClean="0"/>
              <a:t>till höger </a:t>
            </a:r>
            <a:r>
              <a:rPr lang="sv-SE" dirty="0" smtClean="0"/>
              <a:t>kommer att behöva tömma ditt förråd då rensluckan som vi måste gå in i ligger där.</a:t>
            </a:r>
            <a:br>
              <a:rPr lang="sv-SE" dirty="0" smtClean="0"/>
            </a:br>
            <a:endParaRPr lang="sv-SE" dirty="0" smtClean="0"/>
          </a:p>
          <a:p>
            <a:pPr>
              <a:buClr>
                <a:srgbClr val="FFC000"/>
              </a:buClr>
              <a:buFont typeface="Wingdings" panose="05000000000000000000" pitchFamily="2" charset="2"/>
              <a:buChar char="q"/>
            </a:pPr>
            <a:r>
              <a:rPr lang="sv-SE" dirty="0" smtClean="0"/>
              <a:t>Vi kommer att bistå med flyttkartonger som sedan kommer att ställas i din lägenhet, (alternativt i en container som står på din gård.)</a:t>
            </a:r>
            <a:br>
              <a:rPr lang="sv-SE" dirty="0" smtClean="0"/>
            </a:br>
            <a:r>
              <a:rPr lang="sv-SE" dirty="0" smtClean="0"/>
              <a:t>Detta ska då inte vara ömtåligt.  </a:t>
            </a:r>
            <a:endParaRPr lang="sv-SE" dirty="0"/>
          </a:p>
        </p:txBody>
      </p:sp>
    </p:spTree>
    <p:extLst>
      <p:ext uri="{BB962C8B-B14F-4D97-AF65-F5344CB8AC3E}">
        <p14:creationId xmlns:p14="http://schemas.microsoft.com/office/powerpoint/2010/main" val="25528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900" b="1" dirty="0" smtClean="0"/>
              <a:t>Vilka extra resurser behövs till den boende under stamrenoveringen</a:t>
            </a:r>
            <a:r>
              <a:rPr lang="sv-SE" b="1" dirty="0" smtClean="0"/>
              <a:t>.</a:t>
            </a:r>
            <a:endParaRPr lang="sv-SE" b="1" dirty="0"/>
          </a:p>
        </p:txBody>
      </p:sp>
      <p:sp>
        <p:nvSpPr>
          <p:cNvPr id="3" name="Platshållare för innehåll 2"/>
          <p:cNvSpPr>
            <a:spLocks noGrp="1"/>
          </p:cNvSpPr>
          <p:nvPr>
            <p:ph idx="1"/>
          </p:nvPr>
        </p:nvSpPr>
        <p:spPr>
          <a:xfrm>
            <a:off x="457200" y="1916832"/>
            <a:ext cx="8229600" cy="4680520"/>
          </a:xfrm>
        </p:spPr>
        <p:txBody>
          <a:bodyPr>
            <a:normAutofit fontScale="92500" lnSpcReduction="20000"/>
          </a:bodyPr>
          <a:lstStyle/>
          <a:p>
            <a:pPr>
              <a:buClr>
                <a:srgbClr val="FFC000"/>
              </a:buClr>
              <a:buFont typeface="Wingdings" panose="05000000000000000000" pitchFamily="2" charset="2"/>
              <a:buChar char="q"/>
            </a:pPr>
            <a:r>
              <a:rPr lang="sv-SE" dirty="0" smtClean="0"/>
              <a:t>Till dem som behöver kommer en </a:t>
            </a:r>
            <a:r>
              <a:rPr lang="sv-SE" dirty="0" err="1" smtClean="0"/>
              <a:t>PortaPorti</a:t>
            </a:r>
            <a:r>
              <a:rPr lang="sv-SE" dirty="0" smtClean="0"/>
              <a:t> att erbjudas i lägenheten.</a:t>
            </a:r>
            <a:br>
              <a:rPr lang="sv-SE" dirty="0" smtClean="0"/>
            </a:br>
            <a:endParaRPr lang="sv-SE" dirty="0" smtClean="0"/>
          </a:p>
          <a:p>
            <a:pPr>
              <a:buClr>
                <a:srgbClr val="FFC000"/>
              </a:buClr>
              <a:buFont typeface="Wingdings" panose="05000000000000000000" pitchFamily="2" charset="2"/>
              <a:buChar char="q"/>
            </a:pPr>
            <a:r>
              <a:rPr lang="sv-SE" dirty="0" smtClean="0"/>
              <a:t>Duschvagn kommer att placeras utanför närmaste tvättstuga.</a:t>
            </a:r>
            <a:br>
              <a:rPr lang="sv-SE" dirty="0" smtClean="0"/>
            </a:br>
            <a:endParaRPr lang="sv-SE" dirty="0" smtClean="0"/>
          </a:p>
          <a:p>
            <a:pPr>
              <a:buClr>
                <a:srgbClr val="FFC000"/>
              </a:buClr>
              <a:buFont typeface="Wingdings" panose="05000000000000000000" pitchFamily="2" charset="2"/>
              <a:buChar char="q"/>
            </a:pPr>
            <a:r>
              <a:rPr lang="sv-SE" dirty="0" smtClean="0"/>
              <a:t> Tillgång till vatten genom dunk.</a:t>
            </a:r>
            <a:br>
              <a:rPr lang="sv-SE" dirty="0" smtClean="0"/>
            </a:br>
            <a:endParaRPr lang="sv-SE" dirty="0" smtClean="0"/>
          </a:p>
          <a:p>
            <a:pPr>
              <a:buClr>
                <a:srgbClr val="FFC000"/>
              </a:buClr>
              <a:buFont typeface="Wingdings" panose="05000000000000000000" pitchFamily="2" charset="2"/>
              <a:buChar char="q"/>
            </a:pPr>
            <a:r>
              <a:rPr lang="sv-SE" dirty="0" smtClean="0"/>
              <a:t>Toalettmöjligheter i tvättstugan, extra dusch finns även på </a:t>
            </a:r>
            <a:r>
              <a:rPr lang="sv-SE" dirty="0" err="1" smtClean="0"/>
              <a:t>Solhagagården</a:t>
            </a:r>
            <a:r>
              <a:rPr lang="sv-SE" dirty="0" smtClean="0"/>
              <a:t>.</a:t>
            </a:r>
            <a:br>
              <a:rPr lang="sv-SE" dirty="0" smtClean="0"/>
            </a:br>
            <a:endParaRPr lang="sv-SE" dirty="0" smtClean="0"/>
          </a:p>
          <a:p>
            <a:endParaRPr lang="sv-SE" dirty="0"/>
          </a:p>
        </p:txBody>
      </p:sp>
    </p:spTree>
    <p:extLst>
      <p:ext uri="{BB962C8B-B14F-4D97-AF65-F5344CB8AC3E}">
        <p14:creationId xmlns:p14="http://schemas.microsoft.com/office/powerpoint/2010/main" val="50679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Varför </a:t>
            </a:r>
            <a:r>
              <a:rPr lang="sv-SE" b="1" dirty="0" err="1" smtClean="0"/>
              <a:t>förbesiktigar</a:t>
            </a:r>
            <a:r>
              <a:rPr lang="sv-SE" b="1" dirty="0" smtClean="0"/>
              <a:t> vi?</a:t>
            </a:r>
            <a:endParaRPr lang="sv-SE" b="1" dirty="0"/>
          </a:p>
        </p:txBody>
      </p:sp>
      <p:sp>
        <p:nvSpPr>
          <p:cNvPr id="3" name="Platshållare för innehåll 2"/>
          <p:cNvSpPr>
            <a:spLocks noGrp="1"/>
          </p:cNvSpPr>
          <p:nvPr>
            <p:ph idx="1"/>
          </p:nvPr>
        </p:nvSpPr>
        <p:spPr/>
        <p:txBody>
          <a:bodyPr>
            <a:normAutofit/>
          </a:bodyPr>
          <a:lstStyle/>
          <a:p>
            <a:pPr>
              <a:buClr>
                <a:srgbClr val="FFC000"/>
              </a:buClr>
              <a:buFont typeface="Wingdings" panose="05000000000000000000" pitchFamily="2" charset="2"/>
              <a:buChar char="q"/>
            </a:pPr>
            <a:r>
              <a:rPr lang="sv-SE" dirty="0" smtClean="0"/>
              <a:t>Vi besiktigar för att entreprenören ska veta ”vad som väntar dem” inför stamrenoveringen i just ditt trapphus. </a:t>
            </a:r>
            <a:br>
              <a:rPr lang="sv-SE" dirty="0" smtClean="0"/>
            </a:br>
            <a:endParaRPr lang="sv-SE" dirty="0" smtClean="0"/>
          </a:p>
          <a:p>
            <a:pPr>
              <a:buClr>
                <a:srgbClr val="FFC000"/>
              </a:buClr>
              <a:buFont typeface="Wingdings" panose="05000000000000000000" pitchFamily="2" charset="2"/>
              <a:buChar char="q"/>
            </a:pPr>
            <a:r>
              <a:rPr lang="sv-SE" dirty="0" smtClean="0"/>
              <a:t> Om ditt badrum exempelvis måste rivas så kan de planera in ”rätt” personal i god tid innan, allt för att det ska gå smidigt för den boende och för entreprenören.</a:t>
            </a:r>
            <a:endParaRPr lang="sv-SE" dirty="0"/>
          </a:p>
        </p:txBody>
      </p:sp>
    </p:spTree>
    <p:extLst>
      <p:ext uri="{BB962C8B-B14F-4D97-AF65-F5344CB8AC3E}">
        <p14:creationId xmlns:p14="http://schemas.microsoft.com/office/powerpoint/2010/main" val="39796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Efterarbete</a:t>
            </a:r>
            <a:endParaRPr lang="sv-SE" b="1" dirty="0"/>
          </a:p>
        </p:txBody>
      </p:sp>
      <p:sp>
        <p:nvSpPr>
          <p:cNvPr id="3" name="Platshållare för innehåll 2"/>
          <p:cNvSpPr>
            <a:spLocks noGrp="1"/>
          </p:cNvSpPr>
          <p:nvPr>
            <p:ph idx="1"/>
          </p:nvPr>
        </p:nvSpPr>
        <p:spPr/>
        <p:txBody>
          <a:bodyPr/>
          <a:lstStyle/>
          <a:p>
            <a:pPr>
              <a:buClr>
                <a:srgbClr val="FFC000"/>
              </a:buClr>
              <a:buFont typeface="Wingdings" panose="05000000000000000000" pitchFamily="2" charset="2"/>
              <a:buChar char="q"/>
            </a:pPr>
            <a:r>
              <a:rPr lang="sv-SE" dirty="0" smtClean="0"/>
              <a:t> Vi filmar avloppen allt eftersom vi går framåt. Detta arkiveras sedan för framtiden.</a:t>
            </a:r>
            <a:br>
              <a:rPr lang="sv-SE" dirty="0" smtClean="0"/>
            </a:br>
            <a:endParaRPr lang="sv-SE" dirty="0" smtClean="0"/>
          </a:p>
          <a:p>
            <a:pPr>
              <a:buClr>
                <a:srgbClr val="FFC000"/>
              </a:buClr>
              <a:buFont typeface="Wingdings" panose="05000000000000000000" pitchFamily="2" charset="2"/>
              <a:buChar char="q"/>
            </a:pPr>
            <a:r>
              <a:rPr lang="sv-SE" dirty="0" smtClean="0"/>
              <a:t> Efterbesiktning/hembesök utförs efter varje trapphus. Då hämtas även enkäten in som vi lämnade vid förbesiktningen.</a:t>
            </a:r>
          </a:p>
          <a:p>
            <a:pPr>
              <a:buClr>
                <a:srgbClr val="FFC000"/>
              </a:buClr>
              <a:buFont typeface="Wingdings" panose="05000000000000000000" pitchFamily="2" charset="2"/>
              <a:buChar char="q"/>
            </a:pPr>
            <a:endParaRPr lang="sv-SE" dirty="0"/>
          </a:p>
        </p:txBody>
      </p:sp>
    </p:spTree>
    <p:extLst>
      <p:ext uri="{BB962C8B-B14F-4D97-AF65-F5344CB8AC3E}">
        <p14:creationId xmlns:p14="http://schemas.microsoft.com/office/powerpoint/2010/main" val="229779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900" b="1" dirty="0" smtClean="0"/>
              <a:t>Statistik vattenskador2013-16</a:t>
            </a:r>
            <a:r>
              <a:rPr lang="sv-SE" dirty="0" smtClean="0"/>
              <a:t/>
            </a:r>
            <a:br>
              <a:rPr lang="sv-SE" dirty="0" smtClean="0"/>
            </a:br>
            <a:r>
              <a:rPr lang="sv-SE" sz="2700" dirty="0" smtClean="0"/>
              <a:t>Golvbrunnar/rör, brott på ledningar i plattan.</a:t>
            </a:r>
            <a:endParaRPr lang="sv-SE" sz="27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20530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p:cNvSpPr txBox="1"/>
          <p:nvPr/>
        </p:nvSpPr>
        <p:spPr>
          <a:xfrm>
            <a:off x="1841996" y="4870507"/>
            <a:ext cx="576064" cy="369332"/>
          </a:xfrm>
          <a:prstGeom prst="rect">
            <a:avLst/>
          </a:prstGeom>
          <a:noFill/>
        </p:spPr>
        <p:txBody>
          <a:bodyPr wrap="square" rtlCol="0">
            <a:spAutoFit/>
          </a:bodyPr>
          <a:lstStyle/>
          <a:p>
            <a:r>
              <a:rPr lang="sv-SE" dirty="0" smtClean="0"/>
              <a:t>  13</a:t>
            </a:r>
            <a:endParaRPr lang="sv-SE" dirty="0"/>
          </a:p>
        </p:txBody>
      </p:sp>
      <p:sp>
        <p:nvSpPr>
          <p:cNvPr id="6" name="textruta 5"/>
          <p:cNvSpPr txBox="1"/>
          <p:nvPr/>
        </p:nvSpPr>
        <p:spPr>
          <a:xfrm>
            <a:off x="4139952" y="4806852"/>
            <a:ext cx="504056" cy="369332"/>
          </a:xfrm>
          <a:prstGeom prst="rect">
            <a:avLst/>
          </a:prstGeom>
          <a:noFill/>
        </p:spPr>
        <p:txBody>
          <a:bodyPr wrap="square" rtlCol="0">
            <a:spAutoFit/>
          </a:bodyPr>
          <a:lstStyle/>
          <a:p>
            <a:r>
              <a:rPr lang="sv-SE" dirty="0" smtClean="0"/>
              <a:t> 11 </a:t>
            </a:r>
            <a:endParaRPr lang="sv-SE" dirty="0"/>
          </a:p>
        </p:txBody>
      </p:sp>
      <p:sp>
        <p:nvSpPr>
          <p:cNvPr id="7" name="textruta 6"/>
          <p:cNvSpPr txBox="1"/>
          <p:nvPr/>
        </p:nvSpPr>
        <p:spPr>
          <a:xfrm>
            <a:off x="2987824" y="4870507"/>
            <a:ext cx="576064" cy="369332"/>
          </a:xfrm>
          <a:prstGeom prst="rect">
            <a:avLst/>
          </a:prstGeom>
          <a:noFill/>
        </p:spPr>
        <p:txBody>
          <a:bodyPr wrap="square" rtlCol="0">
            <a:spAutoFit/>
          </a:bodyPr>
          <a:lstStyle/>
          <a:p>
            <a:r>
              <a:rPr lang="sv-SE" dirty="0" smtClean="0"/>
              <a:t>   10</a:t>
            </a:r>
            <a:endParaRPr lang="sv-SE" dirty="0"/>
          </a:p>
        </p:txBody>
      </p:sp>
      <p:sp>
        <p:nvSpPr>
          <p:cNvPr id="8" name="textruta 7"/>
          <p:cNvSpPr txBox="1"/>
          <p:nvPr/>
        </p:nvSpPr>
        <p:spPr>
          <a:xfrm>
            <a:off x="5148064" y="4806852"/>
            <a:ext cx="720080" cy="369332"/>
          </a:xfrm>
          <a:prstGeom prst="rect">
            <a:avLst/>
          </a:prstGeom>
          <a:noFill/>
        </p:spPr>
        <p:txBody>
          <a:bodyPr wrap="square" rtlCol="0">
            <a:spAutoFit/>
          </a:bodyPr>
          <a:lstStyle/>
          <a:p>
            <a:r>
              <a:rPr lang="sv-SE" dirty="0" smtClean="0"/>
              <a:t>  16</a:t>
            </a:r>
            <a:endParaRPr lang="sv-SE" dirty="0"/>
          </a:p>
        </p:txBody>
      </p:sp>
    </p:spTree>
    <p:extLst>
      <p:ext uri="{BB962C8B-B14F-4D97-AF65-F5344CB8AC3E}">
        <p14:creationId xmlns:p14="http://schemas.microsoft.com/office/powerpoint/2010/main" val="355320932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smtClean="0"/>
              <a:t>Exempel på vattenskador i Solhaga 2016</a:t>
            </a:r>
            <a:endParaRPr lang="sv-SE"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677" y="1484783"/>
            <a:ext cx="3547251" cy="2690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556792"/>
            <a:ext cx="3888432" cy="249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282466"/>
            <a:ext cx="3456384" cy="220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4054015"/>
            <a:ext cx="3888432"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79847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smtClean="0"/>
              <a:t>STAMRENOVERING MED STRUMPA</a:t>
            </a:r>
            <a:endParaRPr lang="sv-SE" b="1" dirty="0"/>
          </a:p>
        </p:txBody>
      </p:sp>
      <p:sp>
        <p:nvSpPr>
          <p:cNvPr id="3" name="Platshållare för innehåll 2"/>
          <p:cNvSpPr>
            <a:spLocks noGrp="1"/>
          </p:cNvSpPr>
          <p:nvPr>
            <p:ph idx="1"/>
          </p:nvPr>
        </p:nvSpPr>
        <p:spPr/>
        <p:txBody>
          <a:bodyPr>
            <a:normAutofit/>
          </a:bodyPr>
          <a:lstStyle/>
          <a:p>
            <a:pPr>
              <a:buClr>
                <a:srgbClr val="FFC000"/>
              </a:buClr>
              <a:buFont typeface="Wingdings" panose="05000000000000000000" pitchFamily="2" charset="2"/>
              <a:buChar char="q"/>
            </a:pPr>
            <a:r>
              <a:rPr lang="sv-SE" dirty="0"/>
              <a:t>När man skall </a:t>
            </a:r>
            <a:r>
              <a:rPr lang="sv-SE" dirty="0" smtClean="0"/>
              <a:t>infodraavloppsrör </a:t>
            </a:r>
            <a:r>
              <a:rPr lang="sv-SE" dirty="0"/>
              <a:t>börjar man med att </a:t>
            </a:r>
            <a:r>
              <a:rPr lang="sv-SE" dirty="0" smtClean="0"/>
              <a:t>rensa röret</a:t>
            </a:r>
            <a:r>
              <a:rPr lang="sv-SE" dirty="0"/>
              <a:t> </a:t>
            </a:r>
            <a:r>
              <a:rPr lang="sv-SE" dirty="0" smtClean="0"/>
              <a:t>invändigt eftersom </a:t>
            </a:r>
            <a:r>
              <a:rPr lang="sv-SE" dirty="0"/>
              <a:t>man måste få bort avlagringar och </a:t>
            </a:r>
            <a:r>
              <a:rPr lang="sv-SE" dirty="0" smtClean="0"/>
              <a:t>korrosion.</a:t>
            </a:r>
            <a:br>
              <a:rPr lang="sv-SE" dirty="0" smtClean="0"/>
            </a:br>
            <a:r>
              <a:rPr lang="sv-SE" dirty="0" smtClean="0"/>
              <a:t>(I Solhagas fall även gammal </a:t>
            </a:r>
            <a:r>
              <a:rPr lang="sv-SE" dirty="0" err="1" smtClean="0"/>
              <a:t>reliningsmassa</a:t>
            </a:r>
            <a:r>
              <a:rPr lang="sv-SE" dirty="0" smtClean="0"/>
              <a:t>)</a:t>
            </a:r>
            <a:br>
              <a:rPr lang="sv-SE" dirty="0" smtClean="0"/>
            </a:br>
            <a:endParaRPr lang="sv-SE" dirty="0" smtClean="0"/>
          </a:p>
          <a:p>
            <a:pPr>
              <a:buClr>
                <a:srgbClr val="FFC000"/>
              </a:buClr>
              <a:buFont typeface="Wingdings" panose="05000000000000000000" pitchFamily="2" charset="2"/>
              <a:buChar char="q"/>
            </a:pPr>
            <a:r>
              <a:rPr lang="sv-SE" dirty="0" smtClean="0"/>
              <a:t>En </a:t>
            </a:r>
            <a:r>
              <a:rPr lang="sv-SE" dirty="0"/>
              <a:t>kombination av högtrycksspolning med hetvatten och mekanisk renskärning av rören med skärhuvuden </a:t>
            </a:r>
            <a:r>
              <a:rPr lang="sv-SE" dirty="0" smtClean="0"/>
              <a:t>används.</a:t>
            </a:r>
            <a:endParaRPr lang="sv-SE" dirty="0"/>
          </a:p>
        </p:txBody>
      </p:sp>
    </p:spTree>
    <p:extLst>
      <p:ext uri="{BB962C8B-B14F-4D97-AF65-F5344CB8AC3E}">
        <p14:creationId xmlns:p14="http://schemas.microsoft.com/office/powerpoint/2010/main" val="263211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Vanliga fel</a:t>
            </a:r>
            <a:endParaRPr lang="sv-SE"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9484" y="4077072"/>
            <a:ext cx="3506452" cy="246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352839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484785"/>
            <a:ext cx="3786187"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2895" y="10989840"/>
            <a:ext cx="3150496" cy="23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206" y="4149080"/>
            <a:ext cx="3786187"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43728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sv-SE"/>
              <a:t> </a:t>
            </a:r>
          </a:p>
        </p:txBody>
      </p:sp>
      <p:sp>
        <p:nvSpPr>
          <p:cNvPr id="3" name="Subtitle 2"/>
          <p:cNvSpPr txBox="1">
            <a:spLocks noGrp="1"/>
          </p:cNvSpPr>
          <p:nvPr>
            <p:ph type="subTitle" idx="1"/>
          </p:nvPr>
        </p:nvSpPr>
        <p:spPr/>
        <p:txBody>
          <a:bodyPr anchorCtr="1"/>
          <a:lstStyle/>
          <a:p>
            <a:pPr lvl="0" algn="ctr"/>
            <a:r>
              <a:rPr lang="sv-SE">
                <a:solidFill>
                  <a:srgbClr val="000000"/>
                </a:solidFill>
              </a:rPr>
              <a:t>MCM relining i Norrköping Ab</a:t>
            </a:r>
          </a:p>
        </p:txBody>
      </p:sp>
      <p:pic>
        <p:nvPicPr>
          <p:cNvPr id="4" name="Bildobjekt 3"/>
          <p:cNvPicPr>
            <a:picLocks noChangeAspect="1"/>
          </p:cNvPicPr>
          <p:nvPr/>
        </p:nvPicPr>
        <p:blipFill>
          <a:blip r:embed="rId3"/>
          <a:stretch>
            <a:fillRect/>
          </a:stretch>
        </p:blipFill>
        <p:spPr>
          <a:xfrm>
            <a:off x="3737609" y="1484784"/>
            <a:ext cx="1714500" cy="2564901"/>
          </a:xfrm>
          <a:prstGeom prst="rect">
            <a:avLst/>
          </a:prstGeom>
          <a:noFill/>
          <a:ln>
            <a:noFill/>
          </a:ln>
        </p:spPr>
      </p:pic>
    </p:spTree>
    <p:extLst>
      <p:ext uri="{BB962C8B-B14F-4D97-AF65-F5344CB8AC3E}">
        <p14:creationId xmlns:p14="http://schemas.microsoft.com/office/powerpoint/2010/main" val="44825935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sv-SE">
                <a:solidFill>
                  <a:srgbClr val="000000"/>
                </a:solidFill>
              </a:rPr>
              <a:t>Historia	</a:t>
            </a:r>
            <a:r>
              <a:rPr lang="sv-SE"/>
              <a:t>			</a:t>
            </a:r>
          </a:p>
        </p:txBody>
      </p:sp>
      <p:sp>
        <p:nvSpPr>
          <p:cNvPr id="3" name="Content Placeholder 2"/>
          <p:cNvSpPr txBox="1">
            <a:spLocks noGrp="1"/>
          </p:cNvSpPr>
          <p:nvPr>
            <p:ph idx="1"/>
          </p:nvPr>
        </p:nvSpPr>
        <p:spPr>
          <a:xfrm>
            <a:off x="822960" y="1845734"/>
            <a:ext cx="4109085" cy="4023360"/>
          </a:xfrm>
        </p:spPr>
        <p:txBody>
          <a:bodyPr>
            <a:normAutofit fontScale="92500" lnSpcReduction="20000"/>
          </a:bodyPr>
          <a:lstStyle/>
          <a:p>
            <a:pPr lvl="0"/>
            <a:r>
              <a:rPr lang="sv-SE">
                <a:solidFill>
                  <a:srgbClr val="000000"/>
                </a:solidFill>
              </a:rPr>
              <a:t>MCM Relining AB har funnits sedan 2010.</a:t>
            </a:r>
          </a:p>
          <a:p>
            <a:pPr lvl="0"/>
            <a:r>
              <a:rPr lang="sv-SE">
                <a:solidFill>
                  <a:srgbClr val="000000"/>
                </a:solidFill>
              </a:rPr>
              <a:t>Har idag kontor i Norrköping och Jönköping.</a:t>
            </a:r>
          </a:p>
          <a:p>
            <a:pPr lvl="0"/>
            <a:r>
              <a:rPr lang="sv-SE">
                <a:solidFill>
                  <a:srgbClr val="000000"/>
                </a:solidFill>
              </a:rPr>
              <a:t>Totalt ca 25 anställda.</a:t>
            </a:r>
          </a:p>
          <a:p>
            <a:pPr lvl="0"/>
            <a:r>
              <a:rPr lang="sv-SE">
                <a:solidFill>
                  <a:srgbClr val="000000"/>
                </a:solidFill>
              </a:rPr>
              <a:t>Arbetar från södra till mellersta delarna av Sverige.</a:t>
            </a:r>
          </a:p>
          <a:p>
            <a:pPr lvl="0"/>
            <a:endParaRPr lang="sv-SE">
              <a:solidFill>
                <a:srgbClr val="000000"/>
              </a:solidFill>
            </a:endParaRPr>
          </a:p>
        </p:txBody>
      </p:sp>
      <p:pic>
        <p:nvPicPr>
          <p:cNvPr id="4" name="Bildobjekt 3"/>
          <p:cNvPicPr>
            <a:picLocks noChangeAspect="1"/>
          </p:cNvPicPr>
          <p:nvPr/>
        </p:nvPicPr>
        <p:blipFill>
          <a:blip r:embed="rId3"/>
          <a:stretch>
            <a:fillRect/>
          </a:stretch>
        </p:blipFill>
        <p:spPr>
          <a:xfrm>
            <a:off x="7334054" y="286600"/>
            <a:ext cx="823280" cy="1230526"/>
          </a:xfrm>
          <a:prstGeom prst="rect">
            <a:avLst/>
          </a:prstGeom>
          <a:noFill/>
          <a:ln>
            <a:noFill/>
          </a:ln>
        </p:spPr>
      </p:pic>
      <p:pic>
        <p:nvPicPr>
          <p:cNvPr id="5" name="Bildobjekt 5"/>
          <p:cNvPicPr>
            <a:picLocks noChangeAspect="1"/>
          </p:cNvPicPr>
          <p:nvPr/>
        </p:nvPicPr>
        <p:blipFill>
          <a:blip r:embed="rId4"/>
          <a:stretch>
            <a:fillRect/>
          </a:stretch>
        </p:blipFill>
        <p:spPr>
          <a:xfrm>
            <a:off x="5262216" y="1916829"/>
            <a:ext cx="3141037" cy="2094021"/>
          </a:xfrm>
          <a:prstGeom prst="rect">
            <a:avLst/>
          </a:prstGeom>
          <a:noFill/>
          <a:ln>
            <a:noFill/>
          </a:ln>
        </p:spPr>
      </p:pic>
    </p:spTree>
    <p:extLst>
      <p:ext uri="{BB962C8B-B14F-4D97-AF65-F5344CB8AC3E}">
        <p14:creationId xmlns:p14="http://schemas.microsoft.com/office/powerpoint/2010/main" val="418090053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sv-SE">
                <a:solidFill>
                  <a:srgbClr val="000000"/>
                </a:solidFill>
              </a:rPr>
              <a:t>Vår Policy</a:t>
            </a:r>
            <a:r>
              <a:rPr lang="sv-SE"/>
              <a:t>					</a:t>
            </a:r>
          </a:p>
        </p:txBody>
      </p:sp>
      <p:sp>
        <p:nvSpPr>
          <p:cNvPr id="3" name="Content Placeholder 2"/>
          <p:cNvSpPr txBox="1">
            <a:spLocks noGrp="1"/>
          </p:cNvSpPr>
          <p:nvPr>
            <p:ph idx="1"/>
          </p:nvPr>
        </p:nvSpPr>
        <p:spPr>
          <a:xfrm>
            <a:off x="822960" y="1845734"/>
            <a:ext cx="4901165" cy="4023360"/>
          </a:xfrm>
        </p:spPr>
        <p:txBody>
          <a:bodyPr>
            <a:normAutofit fontScale="70000" lnSpcReduction="20000"/>
          </a:bodyPr>
          <a:lstStyle/>
          <a:p>
            <a:pPr lvl="0"/>
            <a:r>
              <a:rPr lang="sv-SE">
                <a:solidFill>
                  <a:srgbClr val="000000"/>
                </a:solidFill>
              </a:rPr>
              <a:t>Att ligga i framkant av reliningens utveckling</a:t>
            </a:r>
          </a:p>
          <a:p>
            <a:pPr lvl="0"/>
            <a:r>
              <a:rPr lang="sv-SE">
                <a:solidFill>
                  <a:srgbClr val="000000"/>
                </a:solidFill>
              </a:rPr>
              <a:t>Att erbjuda kostnadseffektiva lösningar</a:t>
            </a:r>
          </a:p>
          <a:p>
            <a:pPr lvl="0"/>
            <a:r>
              <a:rPr lang="sv-SE">
                <a:solidFill>
                  <a:srgbClr val="000000"/>
                </a:solidFill>
              </a:rPr>
              <a:t>Att kunna utföra stamrenoveringar snabbt och effektivt</a:t>
            </a:r>
          </a:p>
          <a:p>
            <a:pPr lvl="0"/>
            <a:r>
              <a:rPr lang="sv-SE">
                <a:solidFill>
                  <a:srgbClr val="000000"/>
                </a:solidFill>
              </a:rPr>
              <a:t>Leverera kvalitet</a:t>
            </a:r>
          </a:p>
          <a:p>
            <a:pPr lvl="0"/>
            <a:r>
              <a:rPr lang="sv-SE">
                <a:solidFill>
                  <a:srgbClr val="000000"/>
                </a:solidFill>
              </a:rPr>
              <a:t>Ha en positiv miljöpåverkan</a:t>
            </a:r>
          </a:p>
          <a:p>
            <a:pPr lvl="0"/>
            <a:r>
              <a:rPr lang="sv-SE">
                <a:solidFill>
                  <a:srgbClr val="000000"/>
                </a:solidFill>
              </a:rPr>
              <a:t>Serva kunder efter deras önskemål</a:t>
            </a:r>
          </a:p>
          <a:p>
            <a:pPr lvl="0"/>
            <a:r>
              <a:rPr lang="sv-SE">
                <a:solidFill>
                  <a:srgbClr val="000000"/>
                </a:solidFill>
              </a:rPr>
              <a:t>Auktoriserad Tv-inspektion </a:t>
            </a:r>
          </a:p>
          <a:p>
            <a:pPr lvl="0"/>
            <a:r>
              <a:rPr lang="sv-SE">
                <a:solidFill>
                  <a:srgbClr val="000000"/>
                </a:solidFill>
              </a:rPr>
              <a:t>ISO 9001 och14001</a:t>
            </a:r>
          </a:p>
          <a:p>
            <a:pPr lvl="0"/>
            <a:endParaRPr lang="sv-SE"/>
          </a:p>
        </p:txBody>
      </p:sp>
      <p:pic>
        <p:nvPicPr>
          <p:cNvPr id="4" name="Bildobjekt 3"/>
          <p:cNvPicPr>
            <a:picLocks noChangeAspect="1"/>
          </p:cNvPicPr>
          <p:nvPr/>
        </p:nvPicPr>
        <p:blipFill>
          <a:blip r:embed="rId3"/>
          <a:stretch>
            <a:fillRect/>
          </a:stretch>
        </p:blipFill>
        <p:spPr>
          <a:xfrm>
            <a:off x="7334054" y="286600"/>
            <a:ext cx="823280" cy="1230526"/>
          </a:xfrm>
          <a:prstGeom prst="rect">
            <a:avLst/>
          </a:prstGeom>
          <a:noFill/>
          <a:ln>
            <a:noFill/>
          </a:ln>
        </p:spPr>
      </p:pic>
      <p:pic>
        <p:nvPicPr>
          <p:cNvPr id="5" name="Bildobjekt 4"/>
          <p:cNvPicPr>
            <a:picLocks noChangeAspect="1"/>
          </p:cNvPicPr>
          <p:nvPr/>
        </p:nvPicPr>
        <p:blipFill>
          <a:blip r:embed="rId4"/>
          <a:stretch>
            <a:fillRect/>
          </a:stretch>
        </p:blipFill>
        <p:spPr>
          <a:xfrm>
            <a:off x="5978822" y="5157188"/>
            <a:ext cx="1008107" cy="1008107"/>
          </a:xfrm>
          <a:prstGeom prst="rect">
            <a:avLst/>
          </a:prstGeom>
          <a:noFill/>
          <a:ln>
            <a:noFill/>
          </a:ln>
        </p:spPr>
      </p:pic>
      <p:pic>
        <p:nvPicPr>
          <p:cNvPr id="6" name="Bildobjekt 5"/>
          <p:cNvPicPr>
            <a:picLocks noChangeAspect="1"/>
          </p:cNvPicPr>
          <p:nvPr/>
        </p:nvPicPr>
        <p:blipFill>
          <a:blip r:embed="rId5"/>
          <a:stretch>
            <a:fillRect/>
          </a:stretch>
        </p:blipFill>
        <p:spPr>
          <a:xfrm>
            <a:off x="7241636" y="5157188"/>
            <a:ext cx="1008107" cy="1008107"/>
          </a:xfrm>
          <a:prstGeom prst="rect">
            <a:avLst/>
          </a:prstGeom>
          <a:noFill/>
          <a:ln>
            <a:noFill/>
          </a:ln>
        </p:spPr>
      </p:pic>
      <p:pic>
        <p:nvPicPr>
          <p:cNvPr id="7" name="Bildobjekt 6"/>
          <p:cNvPicPr>
            <a:picLocks noChangeAspect="1"/>
          </p:cNvPicPr>
          <p:nvPr/>
        </p:nvPicPr>
        <p:blipFill>
          <a:blip r:embed="rId6"/>
          <a:stretch>
            <a:fillRect/>
          </a:stretch>
        </p:blipFill>
        <p:spPr>
          <a:xfrm>
            <a:off x="4473455" y="5420151"/>
            <a:ext cx="1250670" cy="745144"/>
          </a:xfrm>
          <a:prstGeom prst="rect">
            <a:avLst/>
          </a:prstGeom>
          <a:noFill/>
          <a:ln>
            <a:noFill/>
          </a:ln>
        </p:spPr>
      </p:pic>
    </p:spTree>
    <p:extLst>
      <p:ext uri="{BB962C8B-B14F-4D97-AF65-F5344CB8AC3E}">
        <p14:creationId xmlns:p14="http://schemas.microsoft.com/office/powerpoint/2010/main" val="186875952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txBox="1">
            <a:spLocks noGrp="1"/>
          </p:cNvSpPr>
          <p:nvPr>
            <p:ph type="title"/>
          </p:nvPr>
        </p:nvSpPr>
        <p:spPr/>
        <p:txBody>
          <a:bodyPr/>
          <a:lstStyle/>
          <a:p>
            <a:pPr lvl="0"/>
            <a:r>
              <a:rPr lang="sv-SE" dirty="0"/>
              <a:t>Partner</a:t>
            </a:r>
          </a:p>
        </p:txBody>
      </p:sp>
      <p:pic>
        <p:nvPicPr>
          <p:cNvPr id="3" name="Platshållare för innehåll 4"/>
          <p:cNvPicPr>
            <a:picLocks noGrp="1" noChangeAspect="1"/>
          </p:cNvPicPr>
          <p:nvPr>
            <p:ph idx="1"/>
          </p:nvPr>
        </p:nvPicPr>
        <p:blipFill>
          <a:blip r:embed="rId2"/>
          <a:stretch>
            <a:fillRect/>
          </a:stretch>
        </p:blipFill>
        <p:spPr>
          <a:xfrm>
            <a:off x="6260412" y="2753020"/>
            <a:ext cx="2542251" cy="1798478"/>
          </a:xfrm>
        </p:spPr>
      </p:pic>
      <p:pic>
        <p:nvPicPr>
          <p:cNvPr id="4" name="Bildobjekt 3"/>
          <p:cNvPicPr>
            <a:picLocks noChangeAspect="1"/>
          </p:cNvPicPr>
          <p:nvPr/>
        </p:nvPicPr>
        <p:blipFill>
          <a:blip r:embed="rId3"/>
          <a:stretch>
            <a:fillRect/>
          </a:stretch>
        </p:blipFill>
        <p:spPr>
          <a:xfrm>
            <a:off x="7537627" y="396227"/>
            <a:ext cx="829132" cy="1231495"/>
          </a:xfrm>
          <a:prstGeom prst="rect">
            <a:avLst/>
          </a:prstGeom>
          <a:noFill/>
          <a:ln>
            <a:noFill/>
          </a:ln>
        </p:spPr>
      </p:pic>
      <p:pic>
        <p:nvPicPr>
          <p:cNvPr id="5" name="Bildobjekt 5"/>
          <p:cNvPicPr>
            <a:picLocks noChangeAspect="1"/>
          </p:cNvPicPr>
          <p:nvPr/>
        </p:nvPicPr>
        <p:blipFill>
          <a:blip r:embed="rId4"/>
          <a:stretch>
            <a:fillRect/>
          </a:stretch>
        </p:blipFill>
        <p:spPr>
          <a:xfrm>
            <a:off x="679308" y="5105552"/>
            <a:ext cx="2481288" cy="944959"/>
          </a:xfrm>
          <a:prstGeom prst="rect">
            <a:avLst/>
          </a:prstGeom>
          <a:noFill/>
          <a:ln>
            <a:noFill/>
          </a:ln>
        </p:spPr>
      </p:pic>
      <p:pic>
        <p:nvPicPr>
          <p:cNvPr id="6" name="Bildobjekt 6"/>
          <p:cNvPicPr>
            <a:picLocks noChangeAspect="1"/>
          </p:cNvPicPr>
          <p:nvPr/>
        </p:nvPicPr>
        <p:blipFill>
          <a:blip r:embed="rId5"/>
          <a:stretch>
            <a:fillRect/>
          </a:stretch>
        </p:blipFill>
        <p:spPr>
          <a:xfrm>
            <a:off x="6827193" y="1910474"/>
            <a:ext cx="1770269" cy="1203780"/>
          </a:xfrm>
          <a:prstGeom prst="rect">
            <a:avLst/>
          </a:prstGeom>
          <a:noFill/>
          <a:ln>
            <a:noFill/>
          </a:ln>
        </p:spPr>
      </p:pic>
      <p:pic>
        <p:nvPicPr>
          <p:cNvPr id="7" name="Bildobjekt 7"/>
          <p:cNvPicPr>
            <a:picLocks noChangeAspect="1"/>
          </p:cNvPicPr>
          <p:nvPr/>
        </p:nvPicPr>
        <p:blipFill>
          <a:blip r:embed="rId6"/>
          <a:stretch>
            <a:fillRect/>
          </a:stretch>
        </p:blipFill>
        <p:spPr>
          <a:xfrm>
            <a:off x="3821798" y="1865531"/>
            <a:ext cx="2438613" cy="1877729"/>
          </a:xfrm>
          <a:prstGeom prst="rect">
            <a:avLst/>
          </a:prstGeom>
          <a:noFill/>
          <a:ln>
            <a:noFill/>
          </a:ln>
        </p:spPr>
      </p:pic>
      <p:pic>
        <p:nvPicPr>
          <p:cNvPr id="8" name="Bildobjekt 8"/>
          <p:cNvPicPr>
            <a:picLocks noChangeAspect="1"/>
          </p:cNvPicPr>
          <p:nvPr/>
        </p:nvPicPr>
        <p:blipFill>
          <a:blip r:embed="rId7"/>
          <a:stretch>
            <a:fillRect/>
          </a:stretch>
        </p:blipFill>
        <p:spPr>
          <a:xfrm>
            <a:off x="7101733" y="4367869"/>
            <a:ext cx="1700930" cy="1682642"/>
          </a:xfrm>
          <a:prstGeom prst="rect">
            <a:avLst/>
          </a:prstGeom>
          <a:noFill/>
          <a:ln>
            <a:noFill/>
          </a:ln>
        </p:spPr>
      </p:pic>
      <p:sp>
        <p:nvSpPr>
          <p:cNvPr id="9" name="textruta 10"/>
          <p:cNvSpPr txBox="1"/>
          <p:nvPr/>
        </p:nvSpPr>
        <p:spPr>
          <a:xfrm>
            <a:off x="822960" y="1737360"/>
            <a:ext cx="2641226" cy="203132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dirty="0">
                <a:solidFill>
                  <a:srgbClr val="000000"/>
                </a:solidFill>
                <a:uFillTx/>
                <a:latin typeface="Calibri"/>
              </a:rPr>
              <a:t>Viktiga partners till oss är Byggare och Rörmokare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dirty="0">
                <a:solidFill>
                  <a:srgbClr val="000000"/>
                </a:solidFill>
                <a:uFillTx/>
                <a:latin typeface="Calibri"/>
              </a:rPr>
              <a:t>NCC, Bygglaget, </a:t>
            </a:r>
            <a:r>
              <a:rPr lang="sv-SE" sz="1800" b="0" i="0" u="none" strike="noStrike" kern="1200" cap="none" spc="0" baseline="0" dirty="0" err="1">
                <a:solidFill>
                  <a:srgbClr val="000000"/>
                </a:solidFill>
                <a:uFillTx/>
                <a:latin typeface="Calibri"/>
              </a:rPr>
              <a:t>Bravida</a:t>
            </a:r>
            <a:r>
              <a:rPr lang="sv-SE" sz="1800" b="0" i="0" u="none" strike="noStrike" kern="1200" cap="none" spc="0" baseline="0" dirty="0">
                <a:solidFill>
                  <a:srgbClr val="000000"/>
                </a:solidFill>
                <a:uFillTx/>
                <a:latin typeface="Calibri"/>
              </a:rPr>
              <a:t>, </a:t>
            </a:r>
            <a:r>
              <a:rPr lang="sv-SE" sz="1800" b="0" i="0" u="none" strike="noStrike" kern="1200" cap="none" spc="0" baseline="0" dirty="0" err="1">
                <a:solidFill>
                  <a:srgbClr val="000000"/>
                </a:solidFill>
                <a:uFillTx/>
                <a:latin typeface="Calibri"/>
              </a:rPr>
              <a:t>Assemblin</a:t>
            </a:r>
            <a:r>
              <a:rPr lang="sv-SE" sz="1800" b="0" i="0" u="none" strike="noStrike" kern="1200" cap="none" spc="0" baseline="0" dirty="0">
                <a:solidFill>
                  <a:srgbClr val="000000"/>
                </a:solidFill>
                <a:uFillTx/>
                <a:latin typeface="Calibri"/>
              </a:rPr>
              <a:t>, Rörproduktion mm är några vi samarbetar med.</a:t>
            </a:r>
          </a:p>
        </p:txBody>
      </p:sp>
      <p:sp>
        <p:nvSpPr>
          <p:cNvPr id="10" name="textruta 11"/>
          <p:cNvSpPr txBox="1"/>
          <p:nvPr/>
        </p:nvSpPr>
        <p:spPr>
          <a:xfrm>
            <a:off x="3670849" y="3299795"/>
            <a:ext cx="2589553" cy="313931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Vår strävan är långvariga samarbeten med kunder och partners!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Att arbeta med HSB känns där med naturligt för oss då de i sin tur kan ge sina föreningar en trygg leverantör som de arbetat med under lång tid.</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2591" y="4052947"/>
            <a:ext cx="1988730" cy="81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89661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fontScale="90000"/>
          </a:bodyPr>
          <a:lstStyle/>
          <a:p>
            <a:pPr lvl="0"/>
            <a:r>
              <a:rPr lang="sv-SE">
                <a:solidFill>
                  <a:srgbClr val="000000"/>
                </a:solidFill>
              </a:rPr>
              <a:t>MCM Relinings </a:t>
            </a:r>
            <a:br>
              <a:rPr lang="sv-SE">
                <a:solidFill>
                  <a:srgbClr val="000000"/>
                </a:solidFill>
              </a:rPr>
            </a:br>
            <a:r>
              <a:rPr lang="sv-SE">
                <a:solidFill>
                  <a:srgbClr val="000000"/>
                </a:solidFill>
              </a:rPr>
              <a:t>arbetsmetoder</a:t>
            </a:r>
            <a:r>
              <a:rPr lang="sv-SE"/>
              <a:t>				</a:t>
            </a:r>
          </a:p>
        </p:txBody>
      </p:sp>
      <p:sp>
        <p:nvSpPr>
          <p:cNvPr id="3" name="Content Placeholder 2"/>
          <p:cNvSpPr txBox="1">
            <a:spLocks noGrp="1"/>
          </p:cNvSpPr>
          <p:nvPr>
            <p:ph idx="1"/>
          </p:nvPr>
        </p:nvSpPr>
        <p:spPr>
          <a:xfrm>
            <a:off x="822959" y="1628800"/>
            <a:ext cx="4749422" cy="4752528"/>
          </a:xfrm>
        </p:spPr>
        <p:txBody>
          <a:bodyPr>
            <a:normAutofit fontScale="92500"/>
          </a:bodyPr>
          <a:lstStyle/>
          <a:p>
            <a:pPr lvl="0"/>
            <a:r>
              <a:rPr lang="sv-SE" sz="3000" b="1" dirty="0" err="1">
                <a:solidFill>
                  <a:srgbClr val="000000"/>
                </a:solidFill>
              </a:rPr>
              <a:t>Relining</a:t>
            </a:r>
            <a:r>
              <a:rPr lang="sv-SE" sz="3000" b="1" dirty="0">
                <a:solidFill>
                  <a:srgbClr val="000000"/>
                </a:solidFill>
              </a:rPr>
              <a:t> med Flexibelt foder</a:t>
            </a:r>
          </a:p>
          <a:p>
            <a:pPr lvl="0"/>
            <a:r>
              <a:rPr lang="sv-SE" sz="3000" dirty="0">
                <a:solidFill>
                  <a:srgbClr val="000000"/>
                </a:solidFill>
              </a:rPr>
              <a:t>Samlingsledningar </a:t>
            </a:r>
          </a:p>
          <a:p>
            <a:pPr lvl="0"/>
            <a:r>
              <a:rPr lang="sv-SE" sz="3000" dirty="0">
                <a:solidFill>
                  <a:srgbClr val="000000"/>
                </a:solidFill>
              </a:rPr>
              <a:t>Ståendestammar</a:t>
            </a:r>
          </a:p>
          <a:p>
            <a:pPr lvl="0"/>
            <a:endParaRPr lang="sv-SE" dirty="0"/>
          </a:p>
          <a:p>
            <a:pPr lvl="0"/>
            <a:r>
              <a:rPr lang="sv-SE" sz="3000" b="1" dirty="0" err="1">
                <a:solidFill>
                  <a:srgbClr val="000000"/>
                </a:solidFill>
              </a:rPr>
              <a:t>Relining</a:t>
            </a:r>
            <a:r>
              <a:rPr lang="sv-SE" sz="3000" b="1" dirty="0">
                <a:solidFill>
                  <a:srgbClr val="000000"/>
                </a:solidFill>
              </a:rPr>
              <a:t> med Polyesterplast</a:t>
            </a:r>
          </a:p>
          <a:p>
            <a:pPr lvl="0"/>
            <a:r>
              <a:rPr lang="sv-SE" sz="3000" dirty="0">
                <a:solidFill>
                  <a:srgbClr val="000000"/>
                </a:solidFill>
              </a:rPr>
              <a:t>Golvbrunnar </a:t>
            </a:r>
          </a:p>
          <a:p>
            <a:pPr lvl="0"/>
            <a:r>
              <a:rPr lang="sv-SE" sz="3000" dirty="0">
                <a:solidFill>
                  <a:srgbClr val="000000"/>
                </a:solidFill>
              </a:rPr>
              <a:t>Ledningar med små dimensioner</a:t>
            </a:r>
          </a:p>
          <a:p>
            <a:pPr lvl="0"/>
            <a:r>
              <a:rPr lang="sv-SE" sz="3000" dirty="0">
                <a:solidFill>
                  <a:srgbClr val="000000"/>
                </a:solidFill>
              </a:rPr>
              <a:t>Svåråtkomliga ledningar</a:t>
            </a:r>
          </a:p>
        </p:txBody>
      </p:sp>
      <p:pic>
        <p:nvPicPr>
          <p:cNvPr id="4" name="Bildobjekt 3"/>
          <p:cNvPicPr>
            <a:picLocks noChangeAspect="1"/>
          </p:cNvPicPr>
          <p:nvPr/>
        </p:nvPicPr>
        <p:blipFill>
          <a:blip r:embed="rId3"/>
          <a:stretch>
            <a:fillRect/>
          </a:stretch>
        </p:blipFill>
        <p:spPr>
          <a:xfrm>
            <a:off x="7334054" y="286600"/>
            <a:ext cx="823280" cy="1230526"/>
          </a:xfrm>
          <a:prstGeom prst="rect">
            <a:avLst/>
          </a:prstGeom>
          <a:noFill/>
          <a:ln>
            <a:noFill/>
          </a:ln>
        </p:spPr>
      </p:pic>
      <p:pic>
        <p:nvPicPr>
          <p:cNvPr id="5" name="Bildobjekt 5"/>
          <p:cNvPicPr>
            <a:picLocks noChangeAspect="1"/>
          </p:cNvPicPr>
          <p:nvPr/>
        </p:nvPicPr>
        <p:blipFill>
          <a:blip r:embed="rId4"/>
          <a:stretch>
            <a:fillRect/>
          </a:stretch>
        </p:blipFill>
        <p:spPr>
          <a:xfrm>
            <a:off x="4098706" y="2348883"/>
            <a:ext cx="4295293" cy="1342275"/>
          </a:xfrm>
          <a:prstGeom prst="rect">
            <a:avLst/>
          </a:prstGeom>
          <a:noFill/>
          <a:ln>
            <a:noFill/>
          </a:ln>
        </p:spPr>
      </p:pic>
      <p:pic>
        <p:nvPicPr>
          <p:cNvPr id="6" name="Bildobjekt 6"/>
          <p:cNvPicPr>
            <a:picLocks noChangeAspect="1"/>
          </p:cNvPicPr>
          <p:nvPr/>
        </p:nvPicPr>
        <p:blipFill>
          <a:blip r:embed="rId5"/>
          <a:stretch>
            <a:fillRect/>
          </a:stretch>
        </p:blipFill>
        <p:spPr>
          <a:xfrm>
            <a:off x="5572381" y="4280214"/>
            <a:ext cx="2824663" cy="1588870"/>
          </a:xfrm>
          <a:prstGeom prst="rect">
            <a:avLst/>
          </a:prstGeom>
          <a:noFill/>
          <a:ln>
            <a:noFill/>
          </a:ln>
        </p:spPr>
      </p:pic>
    </p:spTree>
    <p:extLst>
      <p:ext uri="{BB962C8B-B14F-4D97-AF65-F5344CB8AC3E}">
        <p14:creationId xmlns:p14="http://schemas.microsoft.com/office/powerpoint/2010/main" val="154556321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txBox="1">
            <a:spLocks noGrp="1"/>
          </p:cNvSpPr>
          <p:nvPr>
            <p:ph type="title"/>
          </p:nvPr>
        </p:nvSpPr>
        <p:spPr/>
        <p:txBody>
          <a:bodyPr/>
          <a:lstStyle/>
          <a:p>
            <a:pPr lvl="0"/>
            <a:r>
              <a:rPr lang="sv-SE"/>
              <a:t>Brf. Solhaga</a:t>
            </a:r>
          </a:p>
        </p:txBody>
      </p:sp>
      <p:pic>
        <p:nvPicPr>
          <p:cNvPr id="3" name="Platshållare för innehåll 8"/>
          <p:cNvPicPr>
            <a:picLocks noGrp="1" noChangeAspect="1"/>
          </p:cNvPicPr>
          <p:nvPr>
            <p:ph idx="1"/>
          </p:nvPr>
        </p:nvPicPr>
        <p:blipFill>
          <a:blip r:embed="rId2"/>
          <a:stretch>
            <a:fillRect/>
          </a:stretch>
        </p:blipFill>
        <p:spPr>
          <a:xfrm>
            <a:off x="7543726" y="505864"/>
            <a:ext cx="823033" cy="1231495"/>
          </a:xfrm>
        </p:spPr>
      </p:pic>
      <p:pic>
        <p:nvPicPr>
          <p:cNvPr id="4" name="Bildobjekt 9"/>
          <p:cNvPicPr>
            <a:picLocks noChangeAspect="1"/>
          </p:cNvPicPr>
          <p:nvPr/>
        </p:nvPicPr>
        <p:blipFill>
          <a:blip r:embed="rId3"/>
          <a:stretch>
            <a:fillRect/>
          </a:stretch>
        </p:blipFill>
        <p:spPr>
          <a:xfrm>
            <a:off x="822960" y="2108423"/>
            <a:ext cx="3438528" cy="1323978"/>
          </a:xfrm>
          <a:prstGeom prst="rect">
            <a:avLst/>
          </a:prstGeom>
          <a:noFill/>
          <a:ln>
            <a:noFill/>
          </a:ln>
        </p:spPr>
      </p:pic>
      <p:sp>
        <p:nvSpPr>
          <p:cNvPr id="5" name="textruta 10"/>
          <p:cNvSpPr txBox="1"/>
          <p:nvPr/>
        </p:nvSpPr>
        <p:spPr>
          <a:xfrm>
            <a:off x="4863547" y="2015657"/>
            <a:ext cx="3503212" cy="203132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Ledningarna fräses rena från tidigare beläggning och sediment.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Stammarna relinas med flexibelt foder.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Påstickande ledningar relinas med polyesterplast.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sp>
        <p:nvSpPr>
          <p:cNvPr id="6" name="textruta 11"/>
          <p:cNvSpPr txBox="1"/>
          <p:nvPr/>
        </p:nvSpPr>
        <p:spPr>
          <a:xfrm>
            <a:off x="822960" y="4333460"/>
            <a:ext cx="4994745" cy="175432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Avloppet kommer vara avstängt i omgångar.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1½ dygn när stammarna relinas.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2 dagar (dagtid) när lägenhetsledningarna relinas.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Calibri"/>
              </a:rPr>
              <a:t>1 dygn när samlingsledning relinas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4419500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sv-SE"/>
              <a:t> </a:t>
            </a:r>
          </a:p>
        </p:txBody>
      </p:sp>
      <p:sp>
        <p:nvSpPr>
          <p:cNvPr id="3" name="Subtitle 2"/>
          <p:cNvSpPr txBox="1">
            <a:spLocks noGrp="1"/>
          </p:cNvSpPr>
          <p:nvPr>
            <p:ph type="subTitle" idx="1"/>
          </p:nvPr>
        </p:nvSpPr>
        <p:spPr/>
        <p:txBody>
          <a:bodyPr anchorCtr="1"/>
          <a:lstStyle/>
          <a:p>
            <a:pPr lvl="0" algn="ctr"/>
            <a:r>
              <a:rPr lang="sv-SE">
                <a:solidFill>
                  <a:srgbClr val="000000"/>
                </a:solidFill>
              </a:rPr>
              <a:t>MCM relining i Norrköping Ab</a:t>
            </a:r>
          </a:p>
        </p:txBody>
      </p:sp>
      <p:pic>
        <p:nvPicPr>
          <p:cNvPr id="4" name="Bildobjekt 3"/>
          <p:cNvPicPr>
            <a:picLocks noChangeAspect="1"/>
          </p:cNvPicPr>
          <p:nvPr/>
        </p:nvPicPr>
        <p:blipFill>
          <a:blip r:embed="rId3"/>
          <a:stretch>
            <a:fillRect/>
          </a:stretch>
        </p:blipFill>
        <p:spPr>
          <a:xfrm>
            <a:off x="3737609" y="1484784"/>
            <a:ext cx="1714500" cy="2564901"/>
          </a:xfrm>
          <a:prstGeom prst="rect">
            <a:avLst/>
          </a:prstGeom>
          <a:noFill/>
          <a:ln>
            <a:noFill/>
          </a:ln>
        </p:spPr>
      </p:pic>
    </p:spTree>
    <p:extLst>
      <p:ext uri="{BB962C8B-B14F-4D97-AF65-F5344CB8AC3E}">
        <p14:creationId xmlns:p14="http://schemas.microsoft.com/office/powerpoint/2010/main" val="137898543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71550" y="692150"/>
            <a:ext cx="7413625" cy="608013"/>
          </a:xfrm>
        </p:spPr>
        <p:txBody>
          <a:bodyPr tIns="0">
            <a:normAutofit fontScale="90000"/>
          </a:bodyPr>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Bostadsrättslagen 7 kap 4§</a:t>
            </a:r>
            <a:endParaRPr lang="en-GB" altLang="sv-SE" sz="4000" b="1" smtClean="0">
              <a:solidFill>
                <a:srgbClr val="000000"/>
              </a:solidFill>
              <a:latin typeface="Garamond" pitchFamily="18" charset="0"/>
              <a:ea typeface="ＭＳ Ｐゴシック" pitchFamily="34" charset="-128"/>
            </a:endParaRPr>
          </a:p>
        </p:txBody>
      </p:sp>
      <p:sp>
        <p:nvSpPr>
          <p:cNvPr id="14339" name="Rectangle 3"/>
          <p:cNvSpPr>
            <a:spLocks noGrp="1" noChangeArrowheads="1"/>
          </p:cNvSpPr>
          <p:nvPr>
            <p:ph idx="1"/>
          </p:nvPr>
        </p:nvSpPr>
        <p:spPr>
          <a:xfrm>
            <a:off x="611188" y="2205038"/>
            <a:ext cx="7921625" cy="3794125"/>
          </a:xfrm>
        </p:spPr>
        <p:txBody>
          <a:bodyPr lIns="0" tIns="0" rIns="0" bIns="0"/>
          <a:lstStyle/>
          <a:p>
            <a:pPr marL="503238" indent="-431800" defTabSz="449263" eaLnBrk="1" hangingPunct="1">
              <a:lnSpc>
                <a:spcPct val="90000"/>
              </a:lnSpc>
              <a:spcBef>
                <a:spcPct val="0"/>
              </a:spcBef>
              <a:spcAft>
                <a:spcPts val="1413"/>
              </a:spcAft>
              <a:buClr>
                <a:srgbClr val="99284C"/>
              </a:buClr>
              <a:tabLst>
                <a:tab pos="723900" algn="l"/>
                <a:tab pos="1447800" algn="l"/>
                <a:tab pos="2171700" algn="l"/>
                <a:tab pos="2895600" algn="l"/>
                <a:tab pos="3619500" algn="l"/>
                <a:tab pos="4343400" algn="l"/>
                <a:tab pos="5067300" algn="l"/>
                <a:tab pos="5791200" algn="l"/>
                <a:tab pos="6515100" algn="l"/>
                <a:tab pos="7239000" algn="l"/>
              </a:tabLst>
            </a:pPr>
            <a:r>
              <a:rPr lang="sv-SE" altLang="sv-SE" sz="2800" b="1" smtClean="0">
                <a:solidFill>
                  <a:srgbClr val="000000"/>
                </a:solidFill>
                <a:latin typeface="Garamond" pitchFamily="18" charset="0"/>
                <a:ea typeface="ＭＳ Ｐゴシック" pitchFamily="34" charset="-128"/>
              </a:rPr>
              <a:t>Sedan tillträde medgetts är föreningen skyldig att hålla lägenheten, huset och marken i gott skick, i den mån ansvaret inte enligt 12 § vilar på bostadsrättshavaren. </a:t>
            </a:r>
          </a:p>
        </p:txBody>
      </p:sp>
    </p:spTree>
    <p:extLst>
      <p:ext uri="{BB962C8B-B14F-4D97-AF65-F5344CB8AC3E}">
        <p14:creationId xmlns:p14="http://schemas.microsoft.com/office/powerpoint/2010/main" val="377093561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71550" y="549275"/>
            <a:ext cx="7413625" cy="679450"/>
          </a:xfrm>
          <a:noFill/>
        </p:spPr>
        <p:txBody>
          <a:bodyPr tIns="0"/>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Bostadsrättslagen 7 kap 12 §</a:t>
            </a:r>
          </a:p>
        </p:txBody>
      </p:sp>
      <p:sp>
        <p:nvSpPr>
          <p:cNvPr id="15363" name="Rectangle 3"/>
          <p:cNvSpPr>
            <a:spLocks noGrp="1" noChangeArrowheads="1"/>
          </p:cNvSpPr>
          <p:nvPr>
            <p:ph idx="1"/>
          </p:nvPr>
        </p:nvSpPr>
        <p:spPr>
          <a:xfrm>
            <a:off x="539750" y="1989138"/>
            <a:ext cx="8280400" cy="4679950"/>
          </a:xfrm>
        </p:spPr>
        <p:txBody>
          <a:bodyPr lIns="0" tIns="0" rIns="0" bIns="0"/>
          <a:lstStyle/>
          <a:p>
            <a:pPr marL="503238" indent="-431800" defTabSz="449263" eaLnBrk="1" hangingPunct="1">
              <a:lnSpc>
                <a:spcPct val="80000"/>
              </a:lnSpc>
              <a:spcBef>
                <a:spcPct val="0"/>
              </a:spcBef>
              <a:spcAft>
                <a:spcPts val="1413"/>
              </a:spcAft>
              <a:buClr>
                <a:srgbClr val="99284C"/>
              </a:buClr>
              <a:tabLst>
                <a:tab pos="723900" algn="l"/>
                <a:tab pos="1447800" algn="l"/>
                <a:tab pos="2171700" algn="l"/>
                <a:tab pos="2895600" algn="l"/>
                <a:tab pos="3619500" algn="l"/>
                <a:tab pos="4343400" algn="l"/>
                <a:tab pos="5067300" algn="l"/>
                <a:tab pos="5791200" algn="l"/>
                <a:tab pos="6515100" algn="l"/>
                <a:tab pos="7239000" algn="l"/>
              </a:tabLst>
            </a:pPr>
            <a:r>
              <a:rPr lang="sv-SE" altLang="sv-SE" sz="2800" b="1" smtClean="0">
                <a:latin typeface="Garamond" pitchFamily="18" charset="0"/>
                <a:ea typeface="ＭＳ Ｐゴシック" pitchFamily="34" charset="-128"/>
              </a:rPr>
              <a:t>Bostadsrättshavaren skall på egen bekostnad hålla lägenheten i gott skick, om inte något annat bestämts i stadgarna eller följer av andra–femte styckena. Detta gäller även mark, om sådan ingår i upplåtelsen.</a:t>
            </a:r>
          </a:p>
          <a:p>
            <a:pPr marL="503238" indent="-431800" defTabSz="449263" eaLnBrk="1" hangingPunct="1">
              <a:lnSpc>
                <a:spcPct val="80000"/>
              </a:lnSpc>
              <a:spcBef>
                <a:spcPct val="0"/>
              </a:spcBef>
              <a:spcAft>
                <a:spcPts val="1413"/>
              </a:spcAft>
              <a:buClr>
                <a:srgbClr val="99284C"/>
              </a:buClr>
              <a:tabLst>
                <a:tab pos="723900" algn="l"/>
                <a:tab pos="1447800" algn="l"/>
                <a:tab pos="2171700" algn="l"/>
                <a:tab pos="2895600" algn="l"/>
                <a:tab pos="3619500" algn="l"/>
                <a:tab pos="4343400" algn="l"/>
                <a:tab pos="5067300" algn="l"/>
                <a:tab pos="5791200" algn="l"/>
                <a:tab pos="6515100" algn="l"/>
                <a:tab pos="7239000" algn="l"/>
              </a:tabLst>
            </a:pPr>
            <a:r>
              <a:rPr lang="sv-SE" altLang="sv-SE" sz="2800" b="1" smtClean="0">
                <a:latin typeface="Garamond" pitchFamily="18" charset="0"/>
                <a:ea typeface="ＭＳ Ｐゴシック" pitchFamily="34" charset="-128"/>
              </a:rPr>
              <a:t>Bostadsrättshavaren svarar inte för reparationer av ledningar för avlopp, värme, gas, elektricitet och vatten, om föreningen har försett lägenheten med ledningarna och dessa tjänar fler än en lägenhet. Detsamma gäller ventilationskanaler.</a:t>
            </a:r>
            <a:r>
              <a:rPr lang="sv-SE" altLang="sv-SE" sz="2700" b="1" smtClean="0">
                <a:ea typeface="ＭＳ Ｐゴシック" pitchFamily="34" charset="-128"/>
              </a:rPr>
              <a:t/>
            </a:r>
            <a:br>
              <a:rPr lang="sv-SE" altLang="sv-SE" sz="2700" b="1" smtClean="0">
                <a:ea typeface="ＭＳ Ｐゴシック" pitchFamily="34" charset="-128"/>
              </a:rPr>
            </a:br>
            <a:endParaRPr lang="sv-SE" altLang="sv-SE" sz="2700" b="1" smtClean="0">
              <a:ea typeface="ＭＳ Ｐゴシック" pitchFamily="34" charset="-128"/>
            </a:endParaRPr>
          </a:p>
        </p:txBody>
      </p:sp>
    </p:spTree>
    <p:extLst>
      <p:ext uri="{BB962C8B-B14F-4D97-AF65-F5344CB8AC3E}">
        <p14:creationId xmlns:p14="http://schemas.microsoft.com/office/powerpoint/2010/main" val="103791901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Forts.</a:t>
            </a:r>
            <a:endParaRPr lang="sv-SE" b="1" dirty="0"/>
          </a:p>
        </p:txBody>
      </p:sp>
      <p:sp>
        <p:nvSpPr>
          <p:cNvPr id="3" name="Platshållare för innehåll 2"/>
          <p:cNvSpPr>
            <a:spLocks noGrp="1"/>
          </p:cNvSpPr>
          <p:nvPr>
            <p:ph idx="1"/>
          </p:nvPr>
        </p:nvSpPr>
        <p:spPr/>
        <p:txBody>
          <a:bodyPr/>
          <a:lstStyle/>
          <a:p>
            <a:pPr>
              <a:buClr>
                <a:srgbClr val="FFC000"/>
              </a:buClr>
              <a:buFont typeface="Wingdings" panose="05000000000000000000" pitchFamily="2" charset="2"/>
              <a:buChar char="q"/>
            </a:pPr>
            <a:r>
              <a:rPr lang="sv-SE" dirty="0" smtClean="0"/>
              <a:t>Med </a:t>
            </a:r>
            <a:r>
              <a:rPr lang="sv-SE" dirty="0"/>
              <a:t>hjälp av tryckluft, </a:t>
            </a:r>
            <a:r>
              <a:rPr lang="sv-SE" dirty="0" smtClean="0"/>
              <a:t>för man</a:t>
            </a:r>
            <a:r>
              <a:rPr lang="sv-SE" dirty="0"/>
              <a:t> in en mjuk cylinderformad glasfiberstrumpa in i det befintliga röret</a:t>
            </a:r>
            <a:r>
              <a:rPr lang="sv-SE" dirty="0" smtClean="0"/>
              <a:t>. Efter härdning (cirka 1 dygn)</a:t>
            </a:r>
            <a:br>
              <a:rPr lang="sv-SE" dirty="0" smtClean="0"/>
            </a:br>
            <a:r>
              <a:rPr lang="sv-SE" dirty="0" smtClean="0"/>
              <a:t>Har man skapat ett helt nytt rör inuti det gamla röret.</a:t>
            </a:r>
            <a:br>
              <a:rPr lang="sv-SE" dirty="0" smtClean="0"/>
            </a:br>
            <a:endParaRPr lang="sv-SE" dirty="0" smtClean="0"/>
          </a:p>
          <a:p>
            <a:endParaRPr lang="sv-SE" dirty="0"/>
          </a:p>
        </p:txBody>
      </p:sp>
    </p:spTree>
    <p:extLst>
      <p:ext uri="{BB962C8B-B14F-4D97-AF65-F5344CB8AC3E}">
        <p14:creationId xmlns:p14="http://schemas.microsoft.com/office/powerpoint/2010/main" val="27287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71550" y="588963"/>
            <a:ext cx="7413625" cy="768350"/>
          </a:xfrm>
        </p:spPr>
        <p:txBody>
          <a:bodyPr tIns="0"/>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Brf Solhagas stadgar 30 §</a:t>
            </a:r>
            <a:endParaRPr lang="en-GB" altLang="sv-SE" sz="4000" b="1" smtClean="0">
              <a:solidFill>
                <a:srgbClr val="000000"/>
              </a:solidFill>
              <a:latin typeface="Garamond" pitchFamily="18" charset="0"/>
              <a:ea typeface="ＭＳ Ｐゴシック" pitchFamily="34" charset="-128"/>
            </a:endParaRPr>
          </a:p>
        </p:txBody>
      </p:sp>
      <p:sp>
        <p:nvSpPr>
          <p:cNvPr id="17410" name="Rectangle 3"/>
          <p:cNvSpPr>
            <a:spLocks noGrp="1" noChangeArrowheads="1"/>
          </p:cNvSpPr>
          <p:nvPr>
            <p:ph idx="1"/>
          </p:nvPr>
        </p:nvSpPr>
        <p:spPr>
          <a:xfrm>
            <a:off x="755650" y="1484313"/>
            <a:ext cx="7632700" cy="5113337"/>
          </a:xfrm>
        </p:spPr>
        <p:txBody>
          <a:bodyPr lIns="0" tIns="0" rIns="0" bIns="0">
            <a:normAutofit fontScale="85000" lnSpcReduction="10000"/>
          </a:bodyPr>
          <a:lstStyle/>
          <a:p>
            <a:pPr marL="503238" indent="-431800" defTabSz="449263" eaLnBrk="1" hangingPunct="1">
              <a:spcBef>
                <a:spcPct val="0"/>
              </a:spcBef>
              <a:spcAft>
                <a:spcPts val="1413"/>
              </a:spcAft>
              <a:buClr>
                <a:srgbClr val="99284C"/>
              </a:buClr>
              <a:buFont typeface="Wingdings 2" charset="2"/>
              <a:buChar char=""/>
              <a:tabLst>
                <a:tab pos="723900" algn="l"/>
                <a:tab pos="1447800" algn="l"/>
                <a:tab pos="2171700" algn="l"/>
                <a:tab pos="2895600" algn="l"/>
                <a:tab pos="3619500" algn="l"/>
                <a:tab pos="4343400" algn="l"/>
                <a:tab pos="5067300" algn="l"/>
                <a:tab pos="5791200" algn="l"/>
                <a:tab pos="6515100" algn="l"/>
                <a:tab pos="7239000" algn="l"/>
              </a:tabLst>
              <a:defRPr/>
            </a:pPr>
            <a:r>
              <a:rPr lang="sv-SE" altLang="x-none" sz="3200" b="1" dirty="0" smtClean="0">
                <a:solidFill>
                  <a:srgbClr val="FF0000"/>
                </a:solidFill>
                <a:latin typeface="Garamond" charset="0"/>
                <a:ea typeface="ＭＳ Ｐゴシック" charset="-128"/>
              </a:rPr>
              <a:t>Föreningen svarar för reparationer av de ledningar för avlopp, värme, gas, el, vatten och ventilation som föreningen försett lägenheten med. </a:t>
            </a:r>
          </a:p>
          <a:p>
            <a:pPr marL="503238" indent="-431800" defTabSz="449263" eaLnBrk="1" hangingPunct="1">
              <a:spcBef>
                <a:spcPct val="0"/>
              </a:spcBef>
              <a:spcAft>
                <a:spcPts val="1413"/>
              </a:spcAft>
              <a:buClr>
                <a:srgbClr val="99284C"/>
              </a:buClr>
              <a:buFont typeface="Wingdings 2" charset="2"/>
              <a:buChar char=""/>
              <a:tabLst>
                <a:tab pos="723900" algn="l"/>
                <a:tab pos="1447800" algn="l"/>
                <a:tab pos="2171700" algn="l"/>
                <a:tab pos="2895600" algn="l"/>
                <a:tab pos="3619500" algn="l"/>
                <a:tab pos="4343400" algn="l"/>
                <a:tab pos="5067300" algn="l"/>
                <a:tab pos="5791200" algn="l"/>
                <a:tab pos="6515100" algn="l"/>
                <a:tab pos="7239000" algn="l"/>
              </a:tabLst>
              <a:defRPr/>
            </a:pPr>
            <a:r>
              <a:rPr lang="sv-SE" altLang="x-none" sz="3200" b="1" dirty="0" smtClean="0">
                <a:solidFill>
                  <a:srgbClr val="FF0000"/>
                </a:solidFill>
                <a:latin typeface="Garamond" charset="0"/>
                <a:ea typeface="ＭＳ Ｐゴシック" charset="-128"/>
              </a:rPr>
              <a:t>Föreningen har underhållsansvaret för ledningar för avlopp, gas, el och vatten samt ventilationskanaler som föreningen försett lägenheten med och som inte är synliga i lägenheten. </a:t>
            </a:r>
            <a:r>
              <a:rPr lang="sv-SE" altLang="x-none" sz="3200" b="1" dirty="0" smtClean="0">
                <a:solidFill>
                  <a:srgbClr val="000000"/>
                </a:solidFill>
                <a:latin typeface="Garamond" charset="0"/>
                <a:ea typeface="ＭＳ Ｐゴシック" charset="-128"/>
              </a:rPr>
              <a:t>Därutöver har föreningen underhållsansvaret för vattenfyllda radiatorer och värmeledningar som föreningen försett lägenheten med, bostadsrättshavaren svarar dock för målning. </a:t>
            </a:r>
            <a:endParaRPr lang="sv-SE" altLang="x-none" sz="3200" b="1" dirty="0">
              <a:solidFill>
                <a:srgbClr val="000000"/>
              </a:solidFill>
              <a:latin typeface="Garamond" charset="0"/>
              <a:ea typeface="ＭＳ Ｐゴシック" charset="-128"/>
            </a:endParaRPr>
          </a:p>
        </p:txBody>
      </p:sp>
    </p:spTree>
    <p:extLst>
      <p:ext uri="{BB962C8B-B14F-4D97-AF65-F5344CB8AC3E}">
        <p14:creationId xmlns:p14="http://schemas.microsoft.com/office/powerpoint/2010/main" val="367856277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971550" y="588963"/>
            <a:ext cx="7413625" cy="608012"/>
          </a:xfrm>
        </p:spPr>
        <p:txBody>
          <a:bodyPr tIns="0">
            <a:noAutofit/>
          </a:bodyPr>
          <a:lstStyle/>
          <a:p>
            <a:pPr marL="215900" indent="-215900" algn="ctr" defTabSz="449263" eaLnBrk="1" fontAlgn="auto" hangingPunct="1">
              <a:spcAft>
                <a:spcPts val="0"/>
              </a:spcAft>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defRPr/>
            </a:pPr>
            <a:r>
              <a:rPr lang="sv-SE" sz="4000" b="1" dirty="0" smtClean="0">
                <a:solidFill>
                  <a:srgbClr val="000000"/>
                </a:solidFill>
                <a:latin typeface="Garamond" pitchFamily="18" charset="0"/>
                <a:ea typeface="+mj-ea"/>
                <a:cs typeface="+mj-cs"/>
              </a:rPr>
              <a:t>Avloppsledningar &amp; golvbrunnar</a:t>
            </a:r>
            <a:endParaRPr lang="sv-SE" sz="4000" b="1" dirty="0">
              <a:solidFill>
                <a:srgbClr val="000000"/>
              </a:solidFill>
              <a:latin typeface="Garamond" pitchFamily="18" charset="0"/>
              <a:ea typeface="+mj-ea"/>
              <a:cs typeface="+mj-cs"/>
            </a:endParaRPr>
          </a:p>
        </p:txBody>
      </p:sp>
      <p:sp>
        <p:nvSpPr>
          <p:cNvPr id="17411" name="Rectangle 3"/>
          <p:cNvSpPr>
            <a:spLocks noGrp="1" noChangeArrowheads="1"/>
          </p:cNvSpPr>
          <p:nvPr>
            <p:ph idx="1"/>
          </p:nvPr>
        </p:nvSpPr>
        <p:spPr>
          <a:xfrm>
            <a:off x="755650" y="1484313"/>
            <a:ext cx="7704138" cy="4897437"/>
          </a:xfrm>
        </p:spPr>
        <p:txBody>
          <a:bodyPr lIns="0" tIns="0" rIns="0" bIns="0">
            <a:normAutofit lnSpcReduction="10000"/>
          </a:bodyPr>
          <a:lstStyle/>
          <a:p>
            <a:pPr marL="528638" indent="-457200" defTabSz="449263" eaLnBrk="1" hangingPunct="1">
              <a:lnSpc>
                <a:spcPct val="80000"/>
              </a:lnSpc>
              <a:spcBef>
                <a:spcPct val="0"/>
              </a:spcBef>
              <a:spcAft>
                <a:spcPts val="1413"/>
              </a:spcAft>
              <a:buClr>
                <a:srgbClr val="99284C"/>
              </a:buClr>
              <a:buSzTx/>
              <a:tabLst>
                <a:tab pos="723900" algn="l"/>
                <a:tab pos="1447800" algn="l"/>
                <a:tab pos="2171700" algn="l"/>
                <a:tab pos="2895600" algn="l"/>
                <a:tab pos="3619500" algn="l"/>
                <a:tab pos="4343400" algn="l"/>
                <a:tab pos="5067300" algn="l"/>
                <a:tab pos="5791200" algn="l"/>
                <a:tab pos="6515100" algn="l"/>
                <a:tab pos="7239000" algn="l"/>
              </a:tabLst>
            </a:pPr>
            <a:r>
              <a:rPr lang="sv-SE" altLang="sv-SE" sz="2800" b="1" dirty="0" smtClean="0">
                <a:solidFill>
                  <a:srgbClr val="000000"/>
                </a:solidFill>
                <a:latin typeface="Garamond" pitchFamily="18" charset="0"/>
                <a:ea typeface="ＭＳ Ｐゴシック" pitchFamily="34" charset="-128"/>
              </a:rPr>
              <a:t>I enlighet med lag och stadgar har Brf Solhaga underhålls- och reparationsansvar för</a:t>
            </a:r>
          </a:p>
          <a:p>
            <a:pPr marL="895350" lvl="1" indent="-457200" defTabSz="449263" eaLnBrk="1" hangingPunct="1">
              <a:lnSpc>
                <a:spcPct val="80000"/>
              </a:lnSpc>
              <a:spcBef>
                <a:spcPct val="0"/>
              </a:spcBef>
              <a:spcAft>
                <a:spcPts val="1413"/>
              </a:spcAft>
              <a:buClr>
                <a:srgbClr val="99284C"/>
              </a:buClr>
              <a:buSzTx/>
              <a:tabLst>
                <a:tab pos="723900" algn="l"/>
                <a:tab pos="1447800" algn="l"/>
                <a:tab pos="2171700" algn="l"/>
                <a:tab pos="2895600" algn="l"/>
                <a:tab pos="3619500" algn="l"/>
                <a:tab pos="4343400" algn="l"/>
                <a:tab pos="5067300" algn="l"/>
                <a:tab pos="5791200" algn="l"/>
                <a:tab pos="6515100" algn="l"/>
                <a:tab pos="7239000" algn="l"/>
              </a:tabLst>
            </a:pPr>
            <a:r>
              <a:rPr lang="sv-SE" altLang="sv-SE" b="1" dirty="0" smtClean="0">
                <a:solidFill>
                  <a:srgbClr val="000000"/>
                </a:solidFill>
                <a:latin typeface="Garamond" pitchFamily="18" charset="0"/>
                <a:ea typeface="ＭＳ Ｐゴシック" pitchFamily="34" charset="-128"/>
              </a:rPr>
              <a:t>avloppsledningar som betjänar fler än en (1) lägenhet, </a:t>
            </a:r>
            <a:r>
              <a:rPr lang="sv-SE" altLang="sv-SE" b="1" dirty="0" err="1" smtClean="0">
                <a:solidFill>
                  <a:srgbClr val="000000"/>
                </a:solidFill>
                <a:latin typeface="Garamond" pitchFamily="18" charset="0"/>
                <a:ea typeface="ＭＳ Ｐゴシック" pitchFamily="34" charset="-128"/>
              </a:rPr>
              <a:t>sk</a:t>
            </a:r>
            <a:r>
              <a:rPr lang="sv-SE" altLang="sv-SE" b="1" dirty="0" smtClean="0">
                <a:solidFill>
                  <a:srgbClr val="000000"/>
                </a:solidFill>
                <a:latin typeface="Garamond" pitchFamily="18" charset="0"/>
                <a:ea typeface="ＭＳ Ｐゴシック" pitchFamily="34" charset="-128"/>
              </a:rPr>
              <a:t> stamledningar</a:t>
            </a:r>
          </a:p>
          <a:p>
            <a:pPr marL="895350" lvl="1" indent="-457200" defTabSz="449263" eaLnBrk="1" hangingPunct="1">
              <a:lnSpc>
                <a:spcPct val="80000"/>
              </a:lnSpc>
              <a:spcBef>
                <a:spcPct val="0"/>
              </a:spcBef>
              <a:spcAft>
                <a:spcPts val="1413"/>
              </a:spcAft>
              <a:buClr>
                <a:srgbClr val="99284C"/>
              </a:buClr>
              <a:buSzTx/>
              <a:tabLst>
                <a:tab pos="723900" algn="l"/>
                <a:tab pos="1447800" algn="l"/>
                <a:tab pos="2171700" algn="l"/>
                <a:tab pos="2895600" algn="l"/>
                <a:tab pos="3619500" algn="l"/>
                <a:tab pos="4343400" algn="l"/>
                <a:tab pos="5067300" algn="l"/>
                <a:tab pos="5791200" algn="l"/>
                <a:tab pos="6515100" algn="l"/>
                <a:tab pos="7239000" algn="l"/>
              </a:tabLst>
            </a:pPr>
            <a:r>
              <a:rPr lang="sv-SE" altLang="sv-SE" b="1" dirty="0" smtClean="0">
                <a:solidFill>
                  <a:srgbClr val="000000"/>
                </a:solidFill>
                <a:latin typeface="Garamond" pitchFamily="18" charset="0"/>
                <a:ea typeface="ＭＳ Ｐゴシック" pitchFamily="34" charset="-128"/>
              </a:rPr>
              <a:t>avloppsledningar som föreningen försett lägenheten med och som inte är synliga i lägenheten.</a:t>
            </a:r>
          </a:p>
          <a:p>
            <a:pPr marL="895350" lvl="1" indent="-457200" defTabSz="449263" eaLnBrk="1" hangingPunct="1">
              <a:lnSpc>
                <a:spcPct val="80000"/>
              </a:lnSpc>
              <a:spcBef>
                <a:spcPct val="0"/>
              </a:spcBef>
              <a:spcAft>
                <a:spcPts val="1413"/>
              </a:spcAft>
              <a:buClr>
                <a:srgbClr val="99284C"/>
              </a:buClr>
              <a:buSzTx/>
              <a:tabLst>
                <a:tab pos="723900" algn="l"/>
                <a:tab pos="1447800" algn="l"/>
                <a:tab pos="2171700" algn="l"/>
                <a:tab pos="2895600" algn="l"/>
                <a:tab pos="3619500" algn="l"/>
                <a:tab pos="4343400" algn="l"/>
                <a:tab pos="5067300" algn="l"/>
                <a:tab pos="5791200" algn="l"/>
                <a:tab pos="6515100" algn="l"/>
                <a:tab pos="7239000" algn="l"/>
              </a:tabLst>
            </a:pPr>
            <a:r>
              <a:rPr lang="sv-SE" altLang="sv-SE" b="1" dirty="0" smtClean="0">
                <a:solidFill>
                  <a:srgbClr val="000000"/>
                </a:solidFill>
                <a:latin typeface="Garamond" pitchFamily="18" charset="0"/>
                <a:ea typeface="ＭＳ Ｐゴシック" pitchFamily="34" charset="-128"/>
              </a:rPr>
              <a:t>golvbrunnar</a:t>
            </a:r>
          </a:p>
          <a:p>
            <a:pPr marL="528638" indent="-457200" defTabSz="449263" eaLnBrk="1" hangingPunct="1">
              <a:lnSpc>
                <a:spcPct val="80000"/>
              </a:lnSpc>
              <a:spcBef>
                <a:spcPct val="0"/>
              </a:spcBef>
              <a:spcAft>
                <a:spcPts val="1413"/>
              </a:spcAft>
              <a:buClr>
                <a:srgbClr val="99284C"/>
              </a:buClr>
              <a:buSzTx/>
              <a:tabLst>
                <a:tab pos="723900" algn="l"/>
                <a:tab pos="1447800" algn="l"/>
                <a:tab pos="2171700" algn="l"/>
                <a:tab pos="2895600" algn="l"/>
                <a:tab pos="3619500" algn="l"/>
                <a:tab pos="4343400" algn="l"/>
                <a:tab pos="5067300" algn="l"/>
                <a:tab pos="5791200" algn="l"/>
                <a:tab pos="6515100" algn="l"/>
                <a:tab pos="7239000" algn="l"/>
              </a:tabLst>
            </a:pPr>
            <a:r>
              <a:rPr lang="sv-SE" altLang="sv-SE" sz="2800" b="1" dirty="0" smtClean="0">
                <a:solidFill>
                  <a:srgbClr val="000000"/>
                </a:solidFill>
                <a:latin typeface="Garamond" pitchFamily="18" charset="0"/>
                <a:ea typeface="ＭＳ Ｐゴシック" pitchFamily="34" charset="-128"/>
              </a:rPr>
              <a:t>Brf Solhaga har såväl en skyldighet som en rättighet att underhålla och/eller byta de avloppsledningar och golvbrunnar som föreningen har ansvar för.</a:t>
            </a:r>
          </a:p>
          <a:p>
            <a:pPr marL="528638" indent="-457200" defTabSz="449263" eaLnBrk="1" hangingPunct="1">
              <a:lnSpc>
                <a:spcPct val="80000"/>
              </a:lnSpc>
              <a:spcBef>
                <a:spcPct val="0"/>
              </a:spcBef>
              <a:spcAft>
                <a:spcPts val="1413"/>
              </a:spcAft>
              <a:buClr>
                <a:srgbClr val="99284C"/>
              </a:buClr>
              <a:buSzTx/>
              <a:tabLst>
                <a:tab pos="723900" algn="l"/>
                <a:tab pos="1447800" algn="l"/>
                <a:tab pos="2171700" algn="l"/>
                <a:tab pos="2895600" algn="l"/>
                <a:tab pos="3619500" algn="l"/>
                <a:tab pos="4343400" algn="l"/>
                <a:tab pos="5067300" algn="l"/>
                <a:tab pos="5791200" algn="l"/>
                <a:tab pos="6515100" algn="l"/>
                <a:tab pos="7239000" algn="l"/>
              </a:tabLst>
            </a:pPr>
            <a:endParaRPr lang="sv-SE" altLang="sv-SE" sz="2800" b="1" dirty="0" smtClean="0">
              <a:solidFill>
                <a:srgbClr val="000000"/>
              </a:solidFill>
              <a:latin typeface="Garamond" pitchFamily="18" charset="0"/>
              <a:ea typeface="ＭＳ Ｐゴシック" pitchFamily="34" charset="-128"/>
            </a:endParaRPr>
          </a:p>
        </p:txBody>
      </p:sp>
    </p:spTree>
    <p:extLst>
      <p:ext uri="{BB962C8B-B14F-4D97-AF65-F5344CB8AC3E}">
        <p14:creationId xmlns:p14="http://schemas.microsoft.com/office/powerpoint/2010/main" val="38030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71550" y="588963"/>
            <a:ext cx="7413625" cy="679450"/>
          </a:xfrm>
        </p:spPr>
        <p:txBody>
          <a:bodyPr tIns="0"/>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Badrumstyp A 1</a:t>
            </a:r>
          </a:p>
        </p:txBody>
      </p:sp>
      <p:sp>
        <p:nvSpPr>
          <p:cNvPr id="18435" name="Rectangle 3"/>
          <p:cNvSpPr>
            <a:spLocks noGrp="1" noChangeArrowheads="1"/>
          </p:cNvSpPr>
          <p:nvPr>
            <p:ph idx="1"/>
          </p:nvPr>
        </p:nvSpPr>
        <p:spPr>
          <a:xfrm>
            <a:off x="755650" y="1773238"/>
            <a:ext cx="7704138" cy="4464050"/>
          </a:xfrm>
        </p:spPr>
        <p:txBody>
          <a:bodyPr lIns="0" tIns="0" rIns="0" bIns="0"/>
          <a:lstStyle/>
          <a:p>
            <a:r>
              <a:rPr lang="sv-SE" altLang="sv-SE" sz="3200" b="1" smtClean="0">
                <a:latin typeface="Garamond" pitchFamily="18" charset="0"/>
                <a:ea typeface="ＭＳ Ｐゴシック" pitchFamily="34" charset="-128"/>
              </a:rPr>
              <a:t>Badrum som renoverats och vari en </a:t>
            </a:r>
            <a:r>
              <a:rPr lang="sv-SE" altLang="sv-SE" sz="3200" b="1" i="1" smtClean="0">
                <a:latin typeface="Garamond" pitchFamily="18" charset="0"/>
                <a:ea typeface="ＭＳ Ｐゴシック" pitchFamily="34" charset="-128"/>
              </a:rPr>
              <a:t>godkänd</a:t>
            </a:r>
            <a:r>
              <a:rPr lang="sv-SE" altLang="sv-SE" sz="3200" b="1" smtClean="0">
                <a:latin typeface="Garamond" pitchFamily="18" charset="0"/>
                <a:ea typeface="ＭＳ Ｐゴシック" pitchFamily="34" charset="-128"/>
              </a:rPr>
              <a:t> golvbrunn monterats.</a:t>
            </a:r>
          </a:p>
          <a:p>
            <a:r>
              <a:rPr lang="sv-SE" altLang="sv-SE" sz="3200" b="1" smtClean="0">
                <a:latin typeface="Garamond" pitchFamily="18" charset="0"/>
                <a:ea typeface="ＭＳ Ｐゴシック" pitchFamily="34" charset="-128"/>
              </a:rPr>
              <a:t>Föreningen behöver i dessa lägenheter i första hand gå in via hustaket</a:t>
            </a:r>
            <a:br>
              <a:rPr lang="sv-SE" altLang="sv-SE" sz="3200" b="1" smtClean="0">
                <a:latin typeface="Garamond" pitchFamily="18" charset="0"/>
                <a:ea typeface="ＭＳ Ｐゴシック" pitchFamily="34" charset="-128"/>
              </a:rPr>
            </a:br>
            <a:r>
              <a:rPr lang="sv-SE" altLang="sv-SE" sz="3200" b="1" smtClean="0">
                <a:latin typeface="Garamond" pitchFamily="18" charset="0"/>
                <a:ea typeface="ＭＳ Ｐゴシック" pitchFamily="34" charset="-128"/>
              </a:rPr>
              <a:t>(gäller 3 &amp; 4 or).</a:t>
            </a:r>
          </a:p>
          <a:p>
            <a:r>
              <a:rPr lang="sv-SE" altLang="sv-SE" sz="3200" b="1" smtClean="0">
                <a:latin typeface="Garamond" pitchFamily="18" charset="0"/>
                <a:ea typeface="ＭＳ Ｐゴシック" pitchFamily="34" charset="-128"/>
              </a:rPr>
              <a:t>Liten påverkan på badrummet.</a:t>
            </a:r>
          </a:p>
          <a:p>
            <a:r>
              <a:rPr lang="sv-SE" altLang="sv-SE" sz="3200" b="1" smtClean="0">
                <a:latin typeface="Garamond" pitchFamily="18" charset="0"/>
                <a:ea typeface="ＭＳ Ｐゴシック" pitchFamily="34" charset="-128"/>
              </a:rPr>
              <a:t>Mindre kostnader för föreningen.</a:t>
            </a:r>
          </a:p>
        </p:txBody>
      </p:sp>
    </p:spTree>
    <p:extLst>
      <p:ext uri="{BB962C8B-B14F-4D97-AF65-F5344CB8AC3E}">
        <p14:creationId xmlns:p14="http://schemas.microsoft.com/office/powerpoint/2010/main" val="29181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pPr algn="ctr"/>
            <a:r>
              <a:rPr lang="sv-SE" altLang="sv-SE" sz="4000" b="1" smtClean="0">
                <a:solidFill>
                  <a:srgbClr val="000000"/>
                </a:solidFill>
                <a:latin typeface="Garamond" pitchFamily="18" charset="0"/>
                <a:ea typeface="ＭＳ Ｐゴシック" pitchFamily="34" charset="-128"/>
              </a:rPr>
              <a:t>Badrumstyp A 2</a:t>
            </a:r>
            <a:endParaRPr lang="sv-SE" altLang="sv-SE" sz="4000" smtClean="0">
              <a:ea typeface="ＭＳ Ｐゴシック" pitchFamily="34" charset="-128"/>
            </a:endParaRPr>
          </a:p>
        </p:txBody>
      </p:sp>
      <p:sp>
        <p:nvSpPr>
          <p:cNvPr id="19459" name="Platshållare för innehåll 2"/>
          <p:cNvSpPr>
            <a:spLocks noGrp="1"/>
          </p:cNvSpPr>
          <p:nvPr>
            <p:ph idx="1"/>
          </p:nvPr>
        </p:nvSpPr>
        <p:spPr/>
        <p:txBody>
          <a:bodyPr/>
          <a:lstStyle/>
          <a:p>
            <a:r>
              <a:rPr lang="sv-SE" altLang="sv-SE" sz="2800" b="1" smtClean="0">
                <a:latin typeface="Garamond" pitchFamily="18" charset="0"/>
                <a:ea typeface="ＭＳ Ｐゴシック" pitchFamily="34" charset="-128"/>
              </a:rPr>
              <a:t>Badrum som renoverats och vari en </a:t>
            </a:r>
            <a:r>
              <a:rPr lang="sv-SE" altLang="sv-SE" sz="2800" b="1" i="1" smtClean="0">
                <a:latin typeface="Garamond" pitchFamily="18" charset="0"/>
                <a:ea typeface="ＭＳ Ｐゴシック" pitchFamily="34" charset="-128"/>
              </a:rPr>
              <a:t>godkänd</a:t>
            </a:r>
            <a:r>
              <a:rPr lang="sv-SE" altLang="sv-SE" sz="2800" b="1" smtClean="0">
                <a:latin typeface="Garamond" pitchFamily="18" charset="0"/>
                <a:ea typeface="ＭＳ Ｐゴシック" pitchFamily="34" charset="-128"/>
              </a:rPr>
              <a:t> golvbrunn monterats.</a:t>
            </a:r>
          </a:p>
          <a:p>
            <a:r>
              <a:rPr lang="sv-SE" altLang="sv-SE" sz="2800" b="1" smtClean="0">
                <a:latin typeface="Garamond" pitchFamily="18" charset="0"/>
                <a:ea typeface="ＭＳ Ｐゴシック" pitchFamily="34" charset="-128"/>
              </a:rPr>
              <a:t>I 1:or och 2:or kan föreningen </a:t>
            </a:r>
            <a:r>
              <a:rPr lang="sv-SE" altLang="sv-SE" sz="2800" b="1" i="1" smtClean="0">
                <a:latin typeface="Garamond" pitchFamily="18" charset="0"/>
                <a:ea typeface="ＭＳ Ｐゴシック" pitchFamily="34" charset="-128"/>
              </a:rPr>
              <a:t>i vissa fall </a:t>
            </a:r>
            <a:r>
              <a:rPr lang="sv-SE" altLang="sv-SE" sz="2800" b="1" smtClean="0">
                <a:latin typeface="Garamond" pitchFamily="18" charset="0"/>
                <a:ea typeface="ＭＳ Ｐゴシック" pitchFamily="34" charset="-128"/>
              </a:rPr>
              <a:t>gå in genom yttertaket.</a:t>
            </a:r>
          </a:p>
          <a:p>
            <a:r>
              <a:rPr lang="sv-SE" altLang="sv-SE" sz="2800" b="1" smtClean="0">
                <a:latin typeface="Garamond" pitchFamily="18" charset="0"/>
                <a:ea typeface="ＭＳ Ｐゴシック" pitchFamily="34" charset="-128"/>
              </a:rPr>
              <a:t>I värsta fall kan föreningen behöva komma åt avloppen via badrum och kök, beroende på hur avloppen är förlagda. Då behöver badrummet rivas.</a:t>
            </a:r>
          </a:p>
          <a:p>
            <a:r>
              <a:rPr lang="sv-SE" altLang="sv-SE" sz="2800" b="1" smtClean="0">
                <a:latin typeface="Garamond" pitchFamily="18" charset="0"/>
                <a:ea typeface="ＭＳ Ｐゴシック" pitchFamily="34" charset="-128"/>
              </a:rPr>
              <a:t>En dyrare kostnad för föreningen.</a:t>
            </a:r>
          </a:p>
        </p:txBody>
      </p:sp>
    </p:spTree>
    <p:extLst>
      <p:ext uri="{BB962C8B-B14F-4D97-AF65-F5344CB8AC3E}">
        <p14:creationId xmlns:p14="http://schemas.microsoft.com/office/powerpoint/2010/main" val="378394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71550" y="476250"/>
            <a:ext cx="7413625" cy="679450"/>
          </a:xfrm>
          <a:noFill/>
        </p:spPr>
        <p:txBody>
          <a:bodyPr tIns="0"/>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Badrumstyp B</a:t>
            </a:r>
          </a:p>
        </p:txBody>
      </p:sp>
      <p:sp>
        <p:nvSpPr>
          <p:cNvPr id="20483" name="Rectangle 3"/>
          <p:cNvSpPr>
            <a:spLocks noGrp="1" noChangeArrowheads="1"/>
          </p:cNvSpPr>
          <p:nvPr>
            <p:ph idx="1"/>
          </p:nvPr>
        </p:nvSpPr>
        <p:spPr>
          <a:xfrm>
            <a:off x="539750" y="1341438"/>
            <a:ext cx="8280400" cy="5256212"/>
          </a:xfrm>
        </p:spPr>
        <p:txBody>
          <a:bodyPr lIns="0" tIns="0" rIns="0" bIns="0"/>
          <a:lstStyle/>
          <a:p>
            <a:r>
              <a:rPr lang="sv-SE" altLang="sv-SE" sz="3200" b="1" smtClean="0">
                <a:latin typeface="Garamond" pitchFamily="18" charset="0"/>
                <a:ea typeface="ＭＳ Ｐゴシック" pitchFamily="34" charset="-128"/>
              </a:rPr>
              <a:t>Badrum som renoverats men där golvbrunnen tyvärr inte bytts ut. </a:t>
            </a:r>
          </a:p>
          <a:p>
            <a:r>
              <a:rPr lang="sv-SE" altLang="sv-SE" sz="3200" b="1" smtClean="0">
                <a:latin typeface="Garamond" pitchFamily="18" charset="0"/>
                <a:ea typeface="ＭＳ Ｐゴシック" pitchFamily="34" charset="-128"/>
              </a:rPr>
              <a:t>Föreningen behöver i dessa lägenheter byta golvbrunnen. </a:t>
            </a:r>
          </a:p>
          <a:p>
            <a:r>
              <a:rPr lang="sv-SE" altLang="sv-SE" sz="3200" b="1" smtClean="0">
                <a:latin typeface="Garamond" pitchFamily="18" charset="0"/>
                <a:ea typeface="ＭＳ Ｐゴシック" pitchFamily="34" charset="-128"/>
              </a:rPr>
              <a:t>Mycket stor påverkan på badrummet eftersom det inte går att byta golvbrunn utan att hela badrummet behöver renoveras. </a:t>
            </a:r>
          </a:p>
          <a:p>
            <a:r>
              <a:rPr lang="sv-SE" altLang="sv-SE" sz="3200" b="1" smtClean="0">
                <a:latin typeface="Garamond" pitchFamily="18" charset="0"/>
                <a:ea typeface="ＭＳ Ｐゴシック" pitchFamily="34" charset="-128"/>
              </a:rPr>
              <a:t>Detta leder till större kostnader för föreningen.</a:t>
            </a:r>
          </a:p>
          <a:p>
            <a:endParaRPr lang="sv-SE" altLang="sv-SE" sz="2400" b="1" smtClean="0">
              <a:latin typeface="Garamond" pitchFamily="18" charset="0"/>
              <a:ea typeface="ＭＳ Ｐゴシック" pitchFamily="34" charset="-128"/>
            </a:endParaRPr>
          </a:p>
          <a:p>
            <a:endParaRPr lang="sv-SE" altLang="sv-SE" b="1" smtClean="0">
              <a:latin typeface="Garamond" pitchFamily="18" charset="0"/>
              <a:ea typeface="ＭＳ Ｐゴシック" pitchFamily="34" charset="-128"/>
            </a:endParaRPr>
          </a:p>
        </p:txBody>
      </p:sp>
    </p:spTree>
    <p:extLst>
      <p:ext uri="{BB962C8B-B14F-4D97-AF65-F5344CB8AC3E}">
        <p14:creationId xmlns:p14="http://schemas.microsoft.com/office/powerpoint/2010/main" val="320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71550" y="476250"/>
            <a:ext cx="7413625" cy="679450"/>
          </a:xfrm>
          <a:noFill/>
        </p:spPr>
        <p:txBody>
          <a:bodyPr tIns="0"/>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Badrum typ C</a:t>
            </a:r>
          </a:p>
        </p:txBody>
      </p:sp>
      <p:sp>
        <p:nvSpPr>
          <p:cNvPr id="21507" name="Rectangle 3"/>
          <p:cNvSpPr>
            <a:spLocks noGrp="1" noChangeArrowheads="1"/>
          </p:cNvSpPr>
          <p:nvPr>
            <p:ph idx="1"/>
          </p:nvPr>
        </p:nvSpPr>
        <p:spPr>
          <a:xfrm>
            <a:off x="539750" y="1341438"/>
            <a:ext cx="8280400" cy="5256212"/>
          </a:xfrm>
        </p:spPr>
        <p:txBody>
          <a:bodyPr lIns="0" tIns="0" rIns="0" bIns="0"/>
          <a:lstStyle/>
          <a:p>
            <a:r>
              <a:rPr lang="sv-SE" altLang="sv-SE" sz="3200" b="1" smtClean="0">
                <a:latin typeface="Garamond" pitchFamily="18" charset="0"/>
                <a:ea typeface="ＭＳ Ｐゴシック" pitchFamily="34" charset="-128"/>
              </a:rPr>
              <a:t>Badrum som aldrig eller på mycket länge renoverats och vari golvbrunnen inte bytts.</a:t>
            </a:r>
            <a:endParaRPr lang="sv-SE" altLang="sv-SE" sz="3200" smtClean="0">
              <a:ea typeface="ＭＳ Ｐゴシック" pitchFamily="34" charset="-128"/>
            </a:endParaRPr>
          </a:p>
          <a:p>
            <a:r>
              <a:rPr lang="sv-SE" altLang="sv-SE" sz="3200" b="1" smtClean="0">
                <a:latin typeface="Garamond" pitchFamily="18" charset="0"/>
                <a:ea typeface="ＭＳ Ｐゴシック" pitchFamily="34" charset="-128"/>
              </a:rPr>
              <a:t>Föreningen behöver i dessa lägenheter byta golvbrunnen.</a:t>
            </a:r>
          </a:p>
          <a:p>
            <a:r>
              <a:rPr lang="sv-SE" altLang="sv-SE" sz="3200" b="1" smtClean="0">
                <a:latin typeface="Garamond" pitchFamily="18" charset="0"/>
                <a:ea typeface="ＭＳ Ｐゴシック" pitchFamily="34" charset="-128"/>
              </a:rPr>
              <a:t>Mycket stor påverkan på badrummet eftersom det inte går att byta golvbrunn utan att hela badrummet behöver renoveras. </a:t>
            </a:r>
          </a:p>
          <a:p>
            <a:r>
              <a:rPr lang="sv-SE" altLang="sv-SE" sz="3200" b="1" smtClean="0">
                <a:latin typeface="Garamond" pitchFamily="18" charset="0"/>
                <a:ea typeface="ＭＳ Ｐゴシック" pitchFamily="34" charset="-128"/>
              </a:rPr>
              <a:t>Detta leder till större kostnader för föreningen. </a:t>
            </a:r>
          </a:p>
          <a:p>
            <a:endParaRPr lang="sv-SE" altLang="sv-SE" b="1" smtClean="0">
              <a:latin typeface="Garamond" pitchFamily="18" charset="0"/>
              <a:ea typeface="ＭＳ Ｐゴシック" pitchFamily="34" charset="-128"/>
            </a:endParaRPr>
          </a:p>
        </p:txBody>
      </p:sp>
    </p:spTree>
    <p:extLst>
      <p:ext uri="{BB962C8B-B14F-4D97-AF65-F5344CB8AC3E}">
        <p14:creationId xmlns:p14="http://schemas.microsoft.com/office/powerpoint/2010/main" val="207124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ubrik 1"/>
          <p:cNvSpPr>
            <a:spLocks noGrp="1"/>
          </p:cNvSpPr>
          <p:nvPr>
            <p:ph type="title"/>
          </p:nvPr>
        </p:nvSpPr>
        <p:spPr/>
        <p:txBody>
          <a:bodyPr/>
          <a:lstStyle/>
          <a:p>
            <a:pPr algn="ctr"/>
            <a:r>
              <a:rPr lang="sv-SE" altLang="sv-SE" sz="4000" b="1" smtClean="0">
                <a:latin typeface="Garamond" pitchFamily="18" charset="0"/>
                <a:ea typeface="ＭＳ Ｐゴシック" pitchFamily="34" charset="-128"/>
              </a:rPr>
              <a:t>Eventuella avvikelser</a:t>
            </a:r>
          </a:p>
        </p:txBody>
      </p:sp>
      <p:sp>
        <p:nvSpPr>
          <p:cNvPr id="22531" name="Platshållare för innehåll 2"/>
          <p:cNvSpPr>
            <a:spLocks noGrp="1"/>
          </p:cNvSpPr>
          <p:nvPr>
            <p:ph idx="1"/>
          </p:nvPr>
        </p:nvSpPr>
        <p:spPr/>
        <p:txBody>
          <a:bodyPr>
            <a:normAutofit/>
          </a:bodyPr>
          <a:lstStyle/>
          <a:p>
            <a:pPr>
              <a:buClr>
                <a:srgbClr val="FFC000"/>
              </a:buClr>
              <a:buFont typeface="Wingdings" panose="05000000000000000000" pitchFamily="2" charset="2"/>
              <a:buChar char="q"/>
            </a:pPr>
            <a:r>
              <a:rPr lang="sv-SE" altLang="sv-SE" sz="3200" b="1" dirty="0" smtClean="0">
                <a:latin typeface="Garamond" pitchFamily="18" charset="0"/>
                <a:ea typeface="ＭＳ Ｐゴシック" pitchFamily="34" charset="-128"/>
              </a:rPr>
              <a:t>Golvbrunnen är inte godkänd</a:t>
            </a:r>
          </a:p>
          <a:p>
            <a:pPr>
              <a:buClr>
                <a:srgbClr val="FFC000"/>
              </a:buClr>
              <a:buFont typeface="Wingdings" panose="05000000000000000000" pitchFamily="2" charset="2"/>
              <a:buChar char="q"/>
            </a:pPr>
            <a:r>
              <a:rPr lang="sv-SE" altLang="sv-SE" sz="3200" b="1" dirty="0" smtClean="0">
                <a:latin typeface="Garamond" pitchFamily="18" charset="0"/>
                <a:ea typeface="ＭＳ Ｐゴシック" pitchFamily="34" charset="-128"/>
              </a:rPr>
              <a:t>Påträffande av vattenskada</a:t>
            </a:r>
          </a:p>
          <a:p>
            <a:pPr>
              <a:buClr>
                <a:srgbClr val="FFC000"/>
              </a:buClr>
              <a:buFont typeface="Wingdings" panose="05000000000000000000" pitchFamily="2" charset="2"/>
              <a:buChar char="q"/>
            </a:pPr>
            <a:r>
              <a:rPr lang="sv-SE" altLang="sv-SE" sz="3200" b="1" dirty="0" smtClean="0">
                <a:latin typeface="Garamond" pitchFamily="18" charset="0"/>
                <a:ea typeface="ＭＳ Ｐゴシック" pitchFamily="34" charset="-128"/>
              </a:rPr>
              <a:t>Om den boende själv har ändrat avloppsdragningen på ett sätt så att föreningen inte kan utföra tilltänkt åtgärd.</a:t>
            </a:r>
          </a:p>
          <a:p>
            <a:pPr>
              <a:buClr>
                <a:srgbClr val="FFC000"/>
              </a:buClr>
              <a:buFont typeface="Wingdings" panose="05000000000000000000" pitchFamily="2" charset="2"/>
              <a:buChar char="q"/>
            </a:pPr>
            <a:r>
              <a:rPr lang="sv-SE" altLang="sv-SE" sz="3200" b="1" dirty="0" smtClean="0">
                <a:latin typeface="Garamond" pitchFamily="18" charset="0"/>
                <a:ea typeface="ＭＳ Ｐゴシック" pitchFamily="34" charset="-128"/>
              </a:rPr>
              <a:t>Ev. vattenburen golvvärme kommer </a:t>
            </a:r>
            <a:r>
              <a:rPr lang="sv-SE" altLang="sv-SE" sz="3200" b="1" i="1" dirty="0" smtClean="0">
                <a:latin typeface="Garamond" pitchFamily="18" charset="0"/>
                <a:ea typeface="ＭＳ Ｐゴシック" pitchFamily="34" charset="-128"/>
              </a:rPr>
              <a:t>inte</a:t>
            </a:r>
            <a:r>
              <a:rPr lang="sv-SE" altLang="sv-SE" sz="3200" b="1" dirty="0" smtClean="0">
                <a:latin typeface="Garamond" pitchFamily="18" charset="0"/>
                <a:ea typeface="ＭＳ Ｐゴシック" pitchFamily="34" charset="-128"/>
              </a:rPr>
              <a:t> att återmonteras då det inte är tillåtet enligt Brf Solhagas stadgar.</a:t>
            </a:r>
          </a:p>
          <a:p>
            <a:endParaRPr lang="sv-SE" altLang="sv-SE" sz="3200" b="1" dirty="0" smtClean="0">
              <a:latin typeface="Garamond" pitchFamily="18" charset="0"/>
              <a:ea typeface="ＭＳ Ｐゴシック" pitchFamily="34" charset="-128"/>
            </a:endParaRPr>
          </a:p>
        </p:txBody>
      </p:sp>
    </p:spTree>
    <p:extLst>
      <p:ext uri="{BB962C8B-B14F-4D97-AF65-F5344CB8AC3E}">
        <p14:creationId xmlns:p14="http://schemas.microsoft.com/office/powerpoint/2010/main" val="354822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588963"/>
            <a:ext cx="8280400" cy="752475"/>
          </a:xfrm>
        </p:spPr>
        <p:txBody>
          <a:bodyPr tIns="0"/>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Bostadsrättslagen 9 kap 16 &amp; 17§§</a:t>
            </a:r>
          </a:p>
        </p:txBody>
      </p:sp>
      <p:sp>
        <p:nvSpPr>
          <p:cNvPr id="23555" name="Rectangle 3"/>
          <p:cNvSpPr>
            <a:spLocks noGrp="1" noChangeArrowheads="1"/>
          </p:cNvSpPr>
          <p:nvPr>
            <p:ph idx="1"/>
          </p:nvPr>
        </p:nvSpPr>
        <p:spPr>
          <a:xfrm>
            <a:off x="755650" y="1628775"/>
            <a:ext cx="7704138" cy="4537075"/>
          </a:xfrm>
        </p:spPr>
        <p:txBody>
          <a:bodyPr lIns="0" tIns="0" rIns="0" bIns="0"/>
          <a:lstStyle/>
          <a:p>
            <a:r>
              <a:rPr lang="sv-SE" altLang="sv-SE" sz="3200" b="1" smtClean="0">
                <a:latin typeface="Garamond" pitchFamily="18" charset="0"/>
                <a:ea typeface="ＭＳ Ｐゴシック" pitchFamily="34" charset="-128"/>
              </a:rPr>
              <a:t>Av lagkommentaren till bestämmelserna framgår det att själva stamrenoveringen är en ren underhållsåtgärd som föreningen har rätt att göra. </a:t>
            </a:r>
          </a:p>
          <a:p>
            <a:r>
              <a:rPr lang="sv-SE" altLang="sv-SE" sz="3200" b="1" smtClean="0">
                <a:latin typeface="Garamond" pitchFamily="18" charset="0"/>
                <a:ea typeface="ＭＳ Ｐゴシック" pitchFamily="34" charset="-128"/>
              </a:rPr>
              <a:t>Föreningen är dock skyldig att återställa lägenheten i det skick den hade innan stamrenoveringen så långt detta är möjligt.</a:t>
            </a:r>
          </a:p>
        </p:txBody>
      </p:sp>
    </p:spTree>
    <p:extLst>
      <p:ext uri="{BB962C8B-B14F-4D97-AF65-F5344CB8AC3E}">
        <p14:creationId xmlns:p14="http://schemas.microsoft.com/office/powerpoint/2010/main" val="148326349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71550" y="588963"/>
            <a:ext cx="7413625" cy="679450"/>
          </a:xfrm>
          <a:noFill/>
        </p:spPr>
        <p:txBody>
          <a:bodyPr tIns="0"/>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Fördelning av kostnader</a:t>
            </a:r>
          </a:p>
        </p:txBody>
      </p:sp>
      <p:sp>
        <p:nvSpPr>
          <p:cNvPr id="24579" name="Rectangle 3"/>
          <p:cNvSpPr>
            <a:spLocks noGrp="1" noChangeArrowheads="1"/>
          </p:cNvSpPr>
          <p:nvPr>
            <p:ph idx="1"/>
          </p:nvPr>
        </p:nvSpPr>
        <p:spPr>
          <a:xfrm>
            <a:off x="611188" y="1341438"/>
            <a:ext cx="7705725" cy="5183187"/>
          </a:xfrm>
        </p:spPr>
        <p:txBody>
          <a:bodyPr lIns="0" tIns="0" rIns="0" bIns="0"/>
          <a:lstStyle/>
          <a:p>
            <a:pPr marL="503238" indent="-431800" defTabSz="449263" eaLnBrk="1" hangingPunct="1">
              <a:spcBef>
                <a:spcPct val="0"/>
              </a:spcBef>
              <a:spcAft>
                <a:spcPts val="1413"/>
              </a:spcAft>
              <a:buClr>
                <a:srgbClr val="99284C"/>
              </a:buClr>
              <a:tabLst>
                <a:tab pos="723900" algn="l"/>
                <a:tab pos="1447800" algn="l"/>
                <a:tab pos="2171700" algn="l"/>
                <a:tab pos="2895600" algn="l"/>
                <a:tab pos="3619500" algn="l"/>
                <a:tab pos="4343400" algn="l"/>
                <a:tab pos="5067300" algn="l"/>
                <a:tab pos="5791200" algn="l"/>
                <a:tab pos="6515100" algn="l"/>
                <a:tab pos="7239000" algn="l"/>
              </a:tabLst>
            </a:pPr>
            <a:r>
              <a:rPr lang="sv-SE" altLang="sv-SE" sz="2800" b="1" smtClean="0">
                <a:solidFill>
                  <a:srgbClr val="000000"/>
                </a:solidFill>
                <a:latin typeface="Garamond" pitchFamily="18" charset="0"/>
                <a:ea typeface="ＭＳ Ｐゴシック" pitchFamily="34" charset="-128"/>
              </a:rPr>
              <a:t>Bostadsrättslagen 7 kap 14 §</a:t>
            </a:r>
          </a:p>
          <a:p>
            <a:pPr marL="869950" lvl="1" indent="-431800" defTabSz="449263" eaLnBrk="1" hangingPunct="1">
              <a:spcBef>
                <a:spcPct val="0"/>
              </a:spcBef>
              <a:spcAft>
                <a:spcPts val="1413"/>
              </a:spcAft>
              <a:buClr>
                <a:srgbClr val="99284C"/>
              </a:buClr>
              <a:tabLst>
                <a:tab pos="723900" algn="l"/>
                <a:tab pos="1447800" algn="l"/>
                <a:tab pos="2171700" algn="l"/>
                <a:tab pos="2895600" algn="l"/>
                <a:tab pos="3619500" algn="l"/>
                <a:tab pos="4343400" algn="l"/>
                <a:tab pos="5067300" algn="l"/>
                <a:tab pos="5791200" algn="l"/>
                <a:tab pos="6515100" algn="l"/>
                <a:tab pos="7239000" algn="l"/>
              </a:tabLst>
            </a:pPr>
            <a:r>
              <a:rPr lang="sv-SE" altLang="sv-SE" sz="2800" b="1" smtClean="0">
                <a:solidFill>
                  <a:srgbClr val="000000"/>
                </a:solidFill>
                <a:latin typeface="Garamond" pitchFamily="18" charset="0"/>
                <a:ea typeface="ＭＳ Ｐゴシック" pitchFamily="34" charset="-128"/>
              </a:rPr>
              <a:t>Varje medlem skall betala en avgift till föreningen i form av en insats när bostadsrätt upplåts till honom. Föreningen har dessutom rätt att ta ut en </a:t>
            </a:r>
            <a:r>
              <a:rPr lang="sv-SE" altLang="sv-SE" sz="2800" b="1" u="sng" smtClean="0">
                <a:solidFill>
                  <a:srgbClr val="000000"/>
                </a:solidFill>
                <a:latin typeface="Garamond" pitchFamily="18" charset="0"/>
                <a:ea typeface="ＭＳ Ｐゴシック" pitchFamily="34" charset="-128"/>
              </a:rPr>
              <a:t>årsavgift</a:t>
            </a:r>
            <a:r>
              <a:rPr lang="sv-SE" altLang="sv-SE" sz="2800" b="1" smtClean="0">
                <a:solidFill>
                  <a:srgbClr val="000000"/>
                </a:solidFill>
                <a:latin typeface="Garamond" pitchFamily="18" charset="0"/>
                <a:ea typeface="ＭＳ Ｐゴシック" pitchFamily="34" charset="-128"/>
              </a:rPr>
              <a:t> för den löpande verksamheten</a:t>
            </a:r>
            <a:r>
              <a:rPr lang="mr-IN" altLang="sv-SE" sz="2800" b="1" smtClean="0">
                <a:solidFill>
                  <a:srgbClr val="000000"/>
                </a:solidFill>
                <a:latin typeface="Garamond" pitchFamily="18" charset="0"/>
                <a:ea typeface="ＭＳ Ｐゴシック" pitchFamily="34" charset="-128"/>
              </a:rPr>
              <a:t>…</a:t>
            </a:r>
            <a:endParaRPr lang="sv-SE" altLang="sv-SE" sz="2800" b="1" smtClean="0">
              <a:solidFill>
                <a:srgbClr val="000000"/>
              </a:solidFill>
              <a:latin typeface="Garamond" pitchFamily="18" charset="0"/>
              <a:ea typeface="ＭＳ Ｐゴシック" pitchFamily="34" charset="-128"/>
            </a:endParaRPr>
          </a:p>
          <a:p>
            <a:pPr marL="503238" indent="-431800" defTabSz="449263" eaLnBrk="1" hangingPunct="1">
              <a:spcBef>
                <a:spcPct val="0"/>
              </a:spcBef>
              <a:spcAft>
                <a:spcPts val="1413"/>
              </a:spcAft>
              <a:buClr>
                <a:srgbClr val="99284C"/>
              </a:buClr>
              <a:tabLst>
                <a:tab pos="723900" algn="l"/>
                <a:tab pos="1447800" algn="l"/>
                <a:tab pos="2171700" algn="l"/>
                <a:tab pos="2895600" algn="l"/>
                <a:tab pos="3619500" algn="l"/>
                <a:tab pos="4343400" algn="l"/>
                <a:tab pos="5067300" algn="l"/>
                <a:tab pos="5791200" algn="l"/>
                <a:tab pos="6515100" algn="l"/>
                <a:tab pos="7239000" algn="l"/>
              </a:tabLst>
            </a:pPr>
            <a:r>
              <a:rPr lang="sv-SE" altLang="sv-SE" sz="2800" b="1" smtClean="0">
                <a:solidFill>
                  <a:srgbClr val="000000"/>
                </a:solidFill>
                <a:latin typeface="Garamond" pitchFamily="18" charset="0"/>
                <a:ea typeface="ＭＳ Ｐゴシック" pitchFamily="34" charset="-128"/>
              </a:rPr>
              <a:t>Bostadsrättslagen 9 kap 5 §</a:t>
            </a:r>
          </a:p>
          <a:p>
            <a:pPr marL="869950" lvl="1" indent="-431800" defTabSz="449263" eaLnBrk="1" hangingPunct="1">
              <a:spcBef>
                <a:spcPct val="0"/>
              </a:spcBef>
              <a:spcAft>
                <a:spcPts val="1413"/>
              </a:spcAft>
              <a:buClr>
                <a:srgbClr val="99284C"/>
              </a:buClr>
              <a:tabLst>
                <a:tab pos="723900" algn="l"/>
                <a:tab pos="1447800" algn="l"/>
                <a:tab pos="2171700" algn="l"/>
                <a:tab pos="2895600" algn="l"/>
                <a:tab pos="3619500" algn="l"/>
                <a:tab pos="4343400" algn="l"/>
                <a:tab pos="5067300" algn="l"/>
                <a:tab pos="5791200" algn="l"/>
                <a:tab pos="6515100" algn="l"/>
                <a:tab pos="7239000" algn="l"/>
              </a:tabLst>
            </a:pPr>
            <a:r>
              <a:rPr lang="sv-SE" altLang="sv-SE" sz="2800" b="1" smtClean="0">
                <a:solidFill>
                  <a:srgbClr val="000000"/>
                </a:solidFill>
                <a:latin typeface="Garamond" pitchFamily="18" charset="0"/>
                <a:ea typeface="ＭＳ Ｐゴシック" pitchFamily="34" charset="-128"/>
              </a:rPr>
              <a:t>Bostadsrättsföreningens stadgar skall ange de grunder enligt vilka </a:t>
            </a:r>
            <a:r>
              <a:rPr lang="sv-SE" altLang="sv-SE" sz="2800" b="1" u="sng" smtClean="0">
                <a:solidFill>
                  <a:srgbClr val="000000"/>
                </a:solidFill>
                <a:latin typeface="Garamond" pitchFamily="18" charset="0"/>
                <a:ea typeface="ＭＳ Ｐゴシック" pitchFamily="34" charset="-128"/>
              </a:rPr>
              <a:t>årsavgift</a:t>
            </a:r>
            <a:r>
              <a:rPr lang="sv-SE" altLang="sv-SE" sz="2800" b="1" smtClean="0">
                <a:solidFill>
                  <a:srgbClr val="000000"/>
                </a:solidFill>
                <a:latin typeface="Garamond" pitchFamily="18" charset="0"/>
                <a:ea typeface="ＭＳ Ｐゴシック" pitchFamily="34" charset="-128"/>
              </a:rPr>
              <a:t> mm skall beräknas.</a:t>
            </a:r>
          </a:p>
        </p:txBody>
      </p:sp>
    </p:spTree>
    <p:extLst>
      <p:ext uri="{BB962C8B-B14F-4D97-AF65-F5344CB8AC3E}">
        <p14:creationId xmlns:p14="http://schemas.microsoft.com/office/powerpoint/2010/main" val="855173864"/>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71550" y="588963"/>
            <a:ext cx="7413625" cy="679450"/>
          </a:xfrm>
          <a:noFill/>
        </p:spPr>
        <p:txBody>
          <a:bodyPr tIns="0"/>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Fördelning av kostnader</a:t>
            </a:r>
          </a:p>
        </p:txBody>
      </p:sp>
      <p:sp>
        <p:nvSpPr>
          <p:cNvPr id="25603" name="Rectangle 3"/>
          <p:cNvSpPr>
            <a:spLocks noGrp="1" noChangeArrowheads="1"/>
          </p:cNvSpPr>
          <p:nvPr>
            <p:ph idx="1"/>
          </p:nvPr>
        </p:nvSpPr>
        <p:spPr>
          <a:xfrm>
            <a:off x="539750" y="1484313"/>
            <a:ext cx="8064500" cy="5040312"/>
          </a:xfrm>
        </p:spPr>
        <p:txBody>
          <a:bodyPr lIns="0" tIns="0" rIns="0" bIns="0"/>
          <a:lstStyle/>
          <a:p>
            <a:r>
              <a:rPr lang="sv-SE" altLang="sv-SE" sz="3200" b="1" smtClean="0">
                <a:latin typeface="Garamond" pitchFamily="18" charset="0"/>
                <a:ea typeface="ＭＳ Ｐゴシック" pitchFamily="34" charset="-128"/>
              </a:rPr>
              <a:t>Brf Solhagas stadgar § 12.</a:t>
            </a:r>
          </a:p>
          <a:p>
            <a:pPr lvl="1"/>
            <a:r>
              <a:rPr lang="sv-SE" altLang="sv-SE" sz="3000" b="1" u="sng" smtClean="0">
                <a:latin typeface="Garamond" pitchFamily="18" charset="0"/>
                <a:ea typeface="ＭＳ Ｐゴシック" pitchFamily="34" charset="-128"/>
              </a:rPr>
              <a:t>Årsavgiften</a:t>
            </a:r>
            <a:r>
              <a:rPr lang="sv-SE" altLang="sv-SE" sz="3000" b="1" smtClean="0">
                <a:latin typeface="Garamond" pitchFamily="18" charset="0"/>
                <a:ea typeface="ＭＳ Ｐゴシック" pitchFamily="34" charset="-128"/>
              </a:rPr>
              <a:t> skall fördelas på föreningens bostadsrätter i förhållande till lägenheternas insatser.</a:t>
            </a:r>
          </a:p>
          <a:p>
            <a:pPr lvl="1"/>
            <a:r>
              <a:rPr lang="sv-SE" altLang="sv-SE" sz="3000" b="1" u="sng" smtClean="0">
                <a:latin typeface="Garamond" pitchFamily="18" charset="0"/>
                <a:ea typeface="ＭＳ Ｐゴシック" pitchFamily="34" charset="-128"/>
              </a:rPr>
              <a:t>Årsavgiften</a:t>
            </a:r>
            <a:r>
              <a:rPr lang="sv-SE" altLang="sv-SE" sz="3000" b="1" smtClean="0">
                <a:latin typeface="Garamond" pitchFamily="18" charset="0"/>
                <a:ea typeface="ＭＳ Ｐゴシック" pitchFamily="34" charset="-128"/>
              </a:rPr>
              <a:t> skall av styrelsen fastställas så att de sammanlagda årsavgifterna i föreningen tillsammans med övriga intäkter ger täckning för föreningens kostnader samt avsättning till fonder.</a:t>
            </a:r>
          </a:p>
        </p:txBody>
      </p:sp>
    </p:spTree>
    <p:extLst>
      <p:ext uri="{BB962C8B-B14F-4D97-AF65-F5344CB8AC3E}">
        <p14:creationId xmlns:p14="http://schemas.microsoft.com/office/powerpoint/2010/main" val="309218729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t>RELINING</a:t>
            </a:r>
            <a:endParaRPr lang="sv-SE" b="1" dirty="0"/>
          </a:p>
        </p:txBody>
      </p:sp>
      <p:pic>
        <p:nvPicPr>
          <p:cNvPr id="4" name="Bild 1" descr="Bildresultat för relining med strumpa"/>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58144"/>
            <a:ext cx="8077200" cy="4410075"/>
          </a:xfrm>
          <a:prstGeom prst="rect">
            <a:avLst/>
          </a:prstGeom>
          <a:noFill/>
          <a:ln>
            <a:noFill/>
          </a:ln>
        </p:spPr>
      </p:pic>
    </p:spTree>
    <p:extLst>
      <p:ext uri="{BB962C8B-B14F-4D97-AF65-F5344CB8AC3E}">
        <p14:creationId xmlns:p14="http://schemas.microsoft.com/office/powerpoint/2010/main" val="257429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71550" y="588963"/>
            <a:ext cx="7413625" cy="679450"/>
          </a:xfrm>
          <a:noFill/>
        </p:spPr>
        <p:txBody>
          <a:bodyPr tIns="0"/>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Fördelning av kostnader</a:t>
            </a:r>
          </a:p>
        </p:txBody>
      </p:sp>
      <p:sp>
        <p:nvSpPr>
          <p:cNvPr id="26627" name="Rectangle 3"/>
          <p:cNvSpPr>
            <a:spLocks noGrp="1" noChangeArrowheads="1"/>
          </p:cNvSpPr>
          <p:nvPr>
            <p:ph idx="1"/>
          </p:nvPr>
        </p:nvSpPr>
        <p:spPr>
          <a:xfrm>
            <a:off x="539750" y="1484313"/>
            <a:ext cx="8064500" cy="5040312"/>
          </a:xfrm>
        </p:spPr>
        <p:txBody>
          <a:bodyPr lIns="0" tIns="0" rIns="0" bIns="0"/>
          <a:lstStyle/>
          <a:p>
            <a:r>
              <a:rPr lang="sv-SE" altLang="sv-SE" sz="3200" b="1" smtClean="0">
                <a:latin typeface="Garamond" pitchFamily="18" charset="0"/>
                <a:ea typeface="ＭＳ Ｐゴシック" pitchFamily="34" charset="-128"/>
              </a:rPr>
              <a:t>Renoveringskostnaden är en sk föreningsgemensam kostnad som måste fördelas på det sätt stadgarna föreskriver.</a:t>
            </a:r>
          </a:p>
          <a:p>
            <a:r>
              <a:rPr lang="sv-SE" altLang="sv-SE" sz="3000" b="1" smtClean="0">
                <a:latin typeface="Garamond" pitchFamily="18" charset="0"/>
                <a:ea typeface="ＭＳ Ｐゴシック" pitchFamily="34" charset="-128"/>
              </a:rPr>
              <a:t>Renoveringskostnaden måste alltså genom </a:t>
            </a:r>
            <a:r>
              <a:rPr lang="sv-SE" altLang="sv-SE" sz="3000" b="1" u="sng" smtClean="0">
                <a:latin typeface="Garamond" pitchFamily="18" charset="0"/>
                <a:ea typeface="ＭＳ Ｐゴシック" pitchFamily="34" charset="-128"/>
              </a:rPr>
              <a:t>årsavgiften</a:t>
            </a:r>
            <a:r>
              <a:rPr lang="sv-SE" altLang="sv-SE" sz="3000" b="1" smtClean="0">
                <a:latin typeface="Garamond" pitchFamily="18" charset="0"/>
                <a:ea typeface="ＭＳ Ｐゴシック" pitchFamily="34" charset="-128"/>
              </a:rPr>
              <a:t> fördelas på föreningens bostadsrätter i förhållande till lägenheternas insatser.</a:t>
            </a:r>
          </a:p>
          <a:p>
            <a:r>
              <a:rPr lang="sv-SE" altLang="sv-SE" sz="3000" b="1" smtClean="0">
                <a:latin typeface="Garamond" pitchFamily="18" charset="0"/>
                <a:ea typeface="ＭＳ Ｐゴシック" pitchFamily="34" charset="-128"/>
              </a:rPr>
              <a:t>Renoveringskostnaden är helt jämförbar med kostnaden för att t ex lägga om alla hustak. </a:t>
            </a:r>
          </a:p>
        </p:txBody>
      </p:sp>
    </p:spTree>
    <p:extLst>
      <p:ext uri="{BB962C8B-B14F-4D97-AF65-F5344CB8AC3E}">
        <p14:creationId xmlns:p14="http://schemas.microsoft.com/office/powerpoint/2010/main" val="79496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588963"/>
            <a:ext cx="8280400" cy="752475"/>
          </a:xfrm>
        </p:spPr>
        <p:txBody>
          <a:bodyPr tIns="0"/>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Bostadsrättslagen 9 kap 16 &amp; 17§§</a:t>
            </a:r>
          </a:p>
        </p:txBody>
      </p:sp>
      <p:sp>
        <p:nvSpPr>
          <p:cNvPr id="27651" name="Rectangle 3"/>
          <p:cNvSpPr>
            <a:spLocks noGrp="1" noChangeArrowheads="1"/>
          </p:cNvSpPr>
          <p:nvPr>
            <p:ph idx="1"/>
          </p:nvPr>
        </p:nvSpPr>
        <p:spPr>
          <a:xfrm>
            <a:off x="755650" y="1628775"/>
            <a:ext cx="7704138" cy="4537075"/>
          </a:xfrm>
        </p:spPr>
        <p:txBody>
          <a:bodyPr lIns="0" tIns="0" rIns="0" bIns="0"/>
          <a:lstStyle/>
          <a:p>
            <a:r>
              <a:rPr lang="sv-SE" altLang="sv-SE" sz="3200" b="1" smtClean="0">
                <a:latin typeface="Garamond" pitchFamily="18" charset="0"/>
                <a:ea typeface="ＭＳ Ｐゴシック" pitchFamily="34" charset="-128"/>
              </a:rPr>
              <a:t>Av lagkommentaren till bestämmelserna framgår det att själva stamrenoveringen är en ren underhållsåtgärd som föreningen har rätt att göra. </a:t>
            </a:r>
          </a:p>
          <a:p>
            <a:r>
              <a:rPr lang="sv-SE" altLang="sv-SE" sz="3200" b="1" smtClean="0">
                <a:latin typeface="Garamond" pitchFamily="18" charset="0"/>
                <a:ea typeface="ＭＳ Ｐゴシック" pitchFamily="34" charset="-128"/>
              </a:rPr>
              <a:t>Föreningen är dock skyldig att </a:t>
            </a:r>
            <a:r>
              <a:rPr lang="sv-SE" altLang="sv-SE" sz="3200" b="1" u="sng" smtClean="0">
                <a:latin typeface="Garamond" pitchFamily="18" charset="0"/>
                <a:ea typeface="ＭＳ Ｐゴシック" pitchFamily="34" charset="-128"/>
              </a:rPr>
              <a:t>återställa lägenheten i det skick den hade innan stamrenoveringen så långt detta är möjligt</a:t>
            </a:r>
            <a:r>
              <a:rPr lang="sv-SE" altLang="sv-SE" sz="3200" b="1" smtClean="0">
                <a:latin typeface="Garamond" pitchFamily="18" charset="0"/>
                <a:ea typeface="ＭＳ Ｐゴシック" pitchFamily="34" charset="-128"/>
              </a:rPr>
              <a:t>.</a:t>
            </a:r>
          </a:p>
        </p:txBody>
      </p:sp>
    </p:spTree>
    <p:extLst>
      <p:ext uri="{BB962C8B-B14F-4D97-AF65-F5344CB8AC3E}">
        <p14:creationId xmlns:p14="http://schemas.microsoft.com/office/powerpoint/2010/main" val="125381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71550" y="476250"/>
            <a:ext cx="7413625" cy="679450"/>
          </a:xfrm>
          <a:noFill/>
        </p:spPr>
        <p:txBody>
          <a:bodyPr tIns="0"/>
          <a:lstStyle/>
          <a:p>
            <a:pPr marL="215900" indent="-215900" algn="ctr" defTabSz="449263" eaLnBrk="1" hangingPunct="1">
              <a:buClr>
                <a:srgbClr val="000000"/>
              </a:buClr>
              <a:buSzPct val="45000"/>
              <a:buFont typeface="StarBat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lang="sv-SE" altLang="sv-SE" sz="4000" b="1" smtClean="0">
                <a:solidFill>
                  <a:srgbClr val="000000"/>
                </a:solidFill>
                <a:latin typeface="Garamond" pitchFamily="18" charset="0"/>
                <a:ea typeface="ＭＳ Ｐゴシック" pitchFamily="34" charset="-128"/>
              </a:rPr>
              <a:t>Fördelning av kostnader</a:t>
            </a:r>
          </a:p>
        </p:txBody>
      </p:sp>
      <p:sp>
        <p:nvSpPr>
          <p:cNvPr id="33794" name="Rectangle 3"/>
          <p:cNvSpPr>
            <a:spLocks noGrp="1" noChangeArrowheads="1"/>
          </p:cNvSpPr>
          <p:nvPr>
            <p:ph idx="1"/>
          </p:nvPr>
        </p:nvSpPr>
        <p:spPr>
          <a:xfrm>
            <a:off x="539750" y="1268413"/>
            <a:ext cx="8280400" cy="5256212"/>
          </a:xfrm>
        </p:spPr>
        <p:txBody>
          <a:bodyPr lIns="0" tIns="0" rIns="0" bIns="0">
            <a:normAutofit fontScale="77500" lnSpcReduction="20000"/>
          </a:bodyPr>
          <a:lstStyle/>
          <a:p>
            <a:pPr>
              <a:buFont typeface="Wingdings 2" charset="2"/>
              <a:buChar char=""/>
              <a:defRPr/>
            </a:pPr>
            <a:r>
              <a:rPr lang="sv-SE" sz="3600" b="1" dirty="0" smtClean="0">
                <a:latin typeface="Garamond" charset="0"/>
                <a:ea typeface="Garamond" charset="0"/>
                <a:cs typeface="Garamond" charset="0"/>
              </a:rPr>
              <a:t>Om badrummet var gammalt och slitet innan stamrenoveringen, har föreningen rätt att återställa badrummet till det gamla slitna skicket.</a:t>
            </a:r>
          </a:p>
          <a:p>
            <a:pPr>
              <a:buFont typeface="Wingdings 2" charset="2"/>
              <a:buChar char=""/>
              <a:defRPr/>
            </a:pPr>
            <a:r>
              <a:rPr lang="sv-SE" sz="3600" b="1" dirty="0" smtClean="0">
                <a:latin typeface="Garamond" charset="0"/>
                <a:ea typeface="Garamond" charset="0"/>
                <a:cs typeface="Garamond" charset="0"/>
              </a:rPr>
              <a:t>Inte praktiskt möjligt att hitta och sätta upp gammalt kakel/klinker eller gamla våtrumstapeter/ våtrumsmattor mm. </a:t>
            </a:r>
          </a:p>
          <a:p>
            <a:pPr>
              <a:buFont typeface="Wingdings 2" charset="2"/>
              <a:buChar char=""/>
              <a:defRPr/>
            </a:pPr>
            <a:r>
              <a:rPr lang="sv-SE" sz="3600" b="1" dirty="0" smtClean="0">
                <a:latin typeface="Garamond" charset="0"/>
                <a:ea typeface="Garamond" charset="0"/>
                <a:cs typeface="Garamond" charset="0"/>
              </a:rPr>
              <a:t>Föreningen har dock rätt att förse lägenheten med billigast möjliga kakel/klinker eller våtrumstapeter/ våtrumsmattor mm bara de uppfyller gällande krav.</a:t>
            </a:r>
          </a:p>
          <a:p>
            <a:pPr>
              <a:buFont typeface="Wingdings 2" charset="2"/>
              <a:buChar char=""/>
              <a:defRPr/>
            </a:pPr>
            <a:r>
              <a:rPr lang="sv-SE" sz="3600" b="1" dirty="0" smtClean="0">
                <a:latin typeface="Garamond" charset="0"/>
                <a:ea typeface="Garamond" charset="0"/>
                <a:cs typeface="Garamond" charset="0"/>
              </a:rPr>
              <a:t>En medlem </a:t>
            </a:r>
            <a:r>
              <a:rPr lang="sv-SE" sz="3600" b="1" i="1" dirty="0" smtClean="0">
                <a:latin typeface="Garamond" charset="0"/>
                <a:ea typeface="Garamond" charset="0"/>
                <a:cs typeface="Garamond" charset="0"/>
              </a:rPr>
              <a:t>som inte är nöjd med dessa billiga materialval, måste själv beställa och betala tillvalen direkt till materialleverantören.</a:t>
            </a:r>
            <a:endParaRPr lang="sv-SE" sz="3600" b="1" i="1" dirty="0">
              <a:latin typeface="Garamond" charset="0"/>
              <a:ea typeface="Garamond" charset="0"/>
              <a:cs typeface="Garamond" charset="0"/>
            </a:endParaRPr>
          </a:p>
        </p:txBody>
      </p:sp>
    </p:spTree>
    <p:extLst>
      <p:ext uri="{BB962C8B-B14F-4D97-AF65-F5344CB8AC3E}">
        <p14:creationId xmlns:p14="http://schemas.microsoft.com/office/powerpoint/2010/main" val="148565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smtClean="0"/>
              <a:t>Ny/godkänd </a:t>
            </a:r>
            <a:r>
              <a:rPr lang="sv-SE" b="1" dirty="0"/>
              <a:t>golvbrunn</a:t>
            </a:r>
            <a:r>
              <a:rPr lang="sv-SE" dirty="0"/>
              <a:t/>
            </a:r>
            <a:br>
              <a:rPr lang="sv-SE" dirty="0"/>
            </a:br>
            <a:endParaRPr lang="sv-SE" dirty="0"/>
          </a:p>
        </p:txBody>
      </p:sp>
      <p:sp>
        <p:nvSpPr>
          <p:cNvPr id="3" name="Platshållare för innehåll 2"/>
          <p:cNvSpPr>
            <a:spLocks noGrp="1"/>
          </p:cNvSpPr>
          <p:nvPr>
            <p:ph idx="1"/>
          </p:nvPr>
        </p:nvSpPr>
        <p:spPr/>
        <p:txBody>
          <a:bodyPr>
            <a:normAutofit/>
          </a:bodyPr>
          <a:lstStyle/>
          <a:p>
            <a:pPr lvl="0">
              <a:buClr>
                <a:srgbClr val="FFC000"/>
              </a:buClr>
              <a:buFont typeface="Wingdings" panose="05000000000000000000" pitchFamily="2" charset="2"/>
              <a:buChar char="q"/>
            </a:pPr>
            <a:r>
              <a:rPr lang="sv-SE" sz="3600" dirty="0" smtClean="0"/>
              <a:t>Besiktning</a:t>
            </a:r>
          </a:p>
          <a:p>
            <a:pPr lvl="0">
              <a:buClr>
                <a:srgbClr val="FFC000"/>
              </a:buClr>
              <a:buFont typeface="Wingdings" panose="05000000000000000000" pitchFamily="2" charset="2"/>
              <a:buChar char="q"/>
            </a:pPr>
            <a:r>
              <a:rPr lang="sv-SE" sz="3600" dirty="0" smtClean="0"/>
              <a:t>Demontering </a:t>
            </a:r>
            <a:r>
              <a:rPr lang="sv-SE" sz="3600" dirty="0"/>
              <a:t>köksavlopp/toa/badrum.</a:t>
            </a:r>
          </a:p>
          <a:p>
            <a:pPr lvl="0">
              <a:buClr>
                <a:srgbClr val="FFC000"/>
              </a:buClr>
              <a:buFont typeface="Wingdings" panose="05000000000000000000" pitchFamily="2" charset="2"/>
              <a:buChar char="q"/>
            </a:pPr>
            <a:r>
              <a:rPr lang="sv-SE" sz="3600" dirty="0"/>
              <a:t>Ev. rivning av slits i kök eller </a:t>
            </a:r>
            <a:r>
              <a:rPr lang="sv-SE" sz="3600" dirty="0" smtClean="0"/>
              <a:t>”</a:t>
            </a:r>
            <a:r>
              <a:rPr lang="sv-SE" sz="3600" dirty="0" err="1" smtClean="0"/>
              <a:t>lilltoa</a:t>
            </a:r>
            <a:r>
              <a:rPr lang="sv-SE" sz="3600" dirty="0" smtClean="0"/>
              <a:t>”</a:t>
            </a:r>
            <a:endParaRPr lang="sv-SE" sz="3600" dirty="0"/>
          </a:p>
          <a:p>
            <a:pPr lvl="0">
              <a:buClr>
                <a:srgbClr val="FFC000"/>
              </a:buClr>
              <a:buFont typeface="Wingdings" panose="05000000000000000000" pitchFamily="2" charset="2"/>
              <a:buChar char="q"/>
            </a:pPr>
            <a:r>
              <a:rPr lang="sv-SE" sz="3600" dirty="0"/>
              <a:t>Byta porslin?</a:t>
            </a:r>
          </a:p>
          <a:p>
            <a:pPr lvl="0">
              <a:buClr>
                <a:srgbClr val="FFC000"/>
              </a:buClr>
              <a:buFont typeface="Wingdings" panose="05000000000000000000" pitchFamily="2" charset="2"/>
              <a:buChar char="q"/>
            </a:pPr>
            <a:r>
              <a:rPr lang="sv-SE" sz="3600" dirty="0" err="1"/>
              <a:t>Relining</a:t>
            </a:r>
            <a:endParaRPr lang="sv-SE" sz="3600" dirty="0"/>
          </a:p>
          <a:p>
            <a:pPr>
              <a:buClr>
                <a:srgbClr val="FFC000"/>
              </a:buClr>
              <a:buFont typeface="Wingdings" panose="05000000000000000000" pitchFamily="2" charset="2"/>
              <a:buChar char="q"/>
            </a:pPr>
            <a:r>
              <a:rPr lang="sv-SE" sz="3600" dirty="0" smtClean="0"/>
              <a:t>Återställning</a:t>
            </a:r>
            <a:endParaRPr lang="sv-SE" sz="3600" dirty="0"/>
          </a:p>
        </p:txBody>
      </p:sp>
      <p:sp>
        <p:nvSpPr>
          <p:cNvPr id="4" name="Rektangel 3"/>
          <p:cNvSpPr/>
          <p:nvPr/>
        </p:nvSpPr>
        <p:spPr>
          <a:xfrm>
            <a:off x="2555776" y="2091630"/>
            <a:ext cx="4572000" cy="646331"/>
          </a:xfrm>
          <a:prstGeom prst="rect">
            <a:avLst/>
          </a:prstGeom>
        </p:spPr>
        <p:txBody>
          <a:bodyPr>
            <a:spAutoFit/>
          </a:bodyPr>
          <a:lstStyle/>
          <a:p>
            <a:r>
              <a:rPr lang="sv-SE" dirty="0"/>
              <a:t/>
            </a:r>
            <a:br>
              <a:rPr lang="sv-SE" dirty="0"/>
            </a:br>
            <a:endParaRPr lang="sv-SE" dirty="0"/>
          </a:p>
        </p:txBody>
      </p:sp>
    </p:spTree>
    <p:extLst>
      <p:ext uri="{BB962C8B-B14F-4D97-AF65-F5344CB8AC3E}">
        <p14:creationId xmlns:p14="http://schemas.microsoft.com/office/powerpoint/2010/main" val="3314069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t>Stegvis- gammal golvbrunn</a:t>
            </a:r>
            <a:r>
              <a:rPr lang="sv-SE" dirty="0"/>
              <a:t/>
            </a:r>
            <a:br>
              <a:rPr lang="sv-SE" dirty="0"/>
            </a:br>
            <a:endParaRPr lang="sv-SE" dirty="0"/>
          </a:p>
        </p:txBody>
      </p:sp>
      <p:sp>
        <p:nvSpPr>
          <p:cNvPr id="3" name="Platshållare för innehåll 2"/>
          <p:cNvSpPr>
            <a:spLocks noGrp="1"/>
          </p:cNvSpPr>
          <p:nvPr>
            <p:ph idx="1"/>
          </p:nvPr>
        </p:nvSpPr>
        <p:spPr>
          <a:xfrm>
            <a:off x="457200" y="1124744"/>
            <a:ext cx="8229600" cy="5001419"/>
          </a:xfrm>
        </p:spPr>
        <p:txBody>
          <a:bodyPr>
            <a:normAutofit/>
          </a:bodyPr>
          <a:lstStyle/>
          <a:p>
            <a:pPr lvl="0">
              <a:buClr>
                <a:srgbClr val="FFC000"/>
              </a:buClr>
              <a:buFont typeface="Wingdings" panose="05000000000000000000" pitchFamily="2" charset="2"/>
              <a:buChar char="q"/>
            </a:pPr>
            <a:r>
              <a:rPr lang="sv-SE" dirty="0" smtClean="0"/>
              <a:t>Besiktning</a:t>
            </a:r>
            <a:endParaRPr lang="sv-SE" dirty="0"/>
          </a:p>
          <a:p>
            <a:pPr lvl="0">
              <a:buClr>
                <a:srgbClr val="FFC000"/>
              </a:buClr>
              <a:buFont typeface="Wingdings" panose="05000000000000000000" pitchFamily="2" charset="2"/>
              <a:buChar char="q"/>
            </a:pPr>
            <a:r>
              <a:rPr lang="sv-SE" dirty="0"/>
              <a:t>Rivning, demontering VVS</a:t>
            </a:r>
          </a:p>
          <a:p>
            <a:pPr lvl="0">
              <a:buClr>
                <a:srgbClr val="FFC000"/>
              </a:buClr>
              <a:buFont typeface="Wingdings" panose="05000000000000000000" pitchFamily="2" charset="2"/>
              <a:buChar char="q"/>
            </a:pPr>
            <a:r>
              <a:rPr lang="sv-SE" dirty="0"/>
              <a:t>Boende måste ha bestämt ytskikt och övriga ändringar.</a:t>
            </a:r>
          </a:p>
          <a:p>
            <a:pPr lvl="0">
              <a:buClr>
                <a:srgbClr val="FFC000"/>
              </a:buClr>
              <a:buFont typeface="Wingdings" panose="05000000000000000000" pitchFamily="2" charset="2"/>
              <a:buChar char="q"/>
            </a:pPr>
            <a:r>
              <a:rPr lang="sv-SE" dirty="0"/>
              <a:t>Fuktmätning (Ev. vattenskada)</a:t>
            </a:r>
          </a:p>
          <a:p>
            <a:pPr lvl="0">
              <a:buClr>
                <a:srgbClr val="FFC000"/>
              </a:buClr>
              <a:buFont typeface="Wingdings" panose="05000000000000000000" pitchFamily="2" charset="2"/>
              <a:buChar char="q"/>
            </a:pPr>
            <a:r>
              <a:rPr lang="sv-SE" dirty="0" err="1"/>
              <a:t>Relining</a:t>
            </a:r>
            <a:endParaRPr lang="sv-SE" dirty="0"/>
          </a:p>
          <a:p>
            <a:pPr lvl="0">
              <a:buClr>
                <a:srgbClr val="FFC000"/>
              </a:buClr>
              <a:buFont typeface="Wingdings" panose="05000000000000000000" pitchFamily="2" charset="2"/>
              <a:buChar char="q"/>
            </a:pPr>
            <a:r>
              <a:rPr lang="sv-SE" dirty="0"/>
              <a:t>(tork)</a:t>
            </a:r>
          </a:p>
          <a:p>
            <a:pPr lvl="0">
              <a:buClr>
                <a:srgbClr val="FFC000"/>
              </a:buClr>
              <a:buFont typeface="Wingdings" panose="05000000000000000000" pitchFamily="2" charset="2"/>
              <a:buChar char="q"/>
            </a:pPr>
            <a:r>
              <a:rPr lang="sv-SE" dirty="0" smtClean="0"/>
              <a:t>Återställning</a:t>
            </a:r>
            <a:r>
              <a:rPr lang="sv-SE" dirty="0"/>
              <a:t> </a:t>
            </a:r>
          </a:p>
          <a:p>
            <a:endParaRPr lang="sv-SE" dirty="0"/>
          </a:p>
        </p:txBody>
      </p:sp>
    </p:spTree>
    <p:extLst>
      <p:ext uri="{BB962C8B-B14F-4D97-AF65-F5344CB8AC3E}">
        <p14:creationId xmlns:p14="http://schemas.microsoft.com/office/powerpoint/2010/main" val="3990587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980728"/>
            <a:ext cx="4464495" cy="4536504"/>
          </a:xfrm>
        </p:spPr>
      </p:pic>
    </p:spTree>
    <p:extLst>
      <p:ext uri="{BB962C8B-B14F-4D97-AF65-F5344CB8AC3E}">
        <p14:creationId xmlns:p14="http://schemas.microsoft.com/office/powerpoint/2010/main" val="369833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smtClean="0"/>
              <a:t>Det är jag som är ”grodan” i avloppet</a:t>
            </a:r>
            <a:r>
              <a:rPr lang="sv-SE" dirty="0" smtClean="0"/>
              <a:t/>
            </a:r>
            <a:br>
              <a:rPr lang="sv-SE" dirty="0" smtClean="0"/>
            </a:br>
            <a:r>
              <a:rPr lang="sv-SE" sz="3100" dirty="0" smtClean="0"/>
              <a:t>(Alla liggande stammar i din lägenhet)</a:t>
            </a:r>
            <a:endParaRPr lang="sv-SE" sz="3100" dirty="0"/>
          </a:p>
        </p:txBody>
      </p:sp>
      <p:pic>
        <p:nvPicPr>
          <p:cNvPr id="4" name="Picture 2" descr="Bildresultat för avloppsgr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654" y="1556792"/>
            <a:ext cx="1623070" cy="13525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2420888"/>
            <a:ext cx="4886131" cy="339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2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err="1" smtClean="0"/>
              <a:t>Relining</a:t>
            </a:r>
            <a:r>
              <a:rPr lang="sv-SE" b="1" dirty="0" smtClean="0"/>
              <a:t> FÖRDELAR</a:t>
            </a:r>
            <a:endParaRPr lang="sv-SE" dirty="0"/>
          </a:p>
        </p:txBody>
      </p:sp>
      <p:sp>
        <p:nvSpPr>
          <p:cNvPr id="3" name="Platshållare för innehåll 2"/>
          <p:cNvSpPr>
            <a:spLocks noGrp="1"/>
          </p:cNvSpPr>
          <p:nvPr>
            <p:ph idx="1"/>
          </p:nvPr>
        </p:nvSpPr>
        <p:spPr>
          <a:xfrm>
            <a:off x="457200" y="1484784"/>
            <a:ext cx="8229600" cy="4896544"/>
          </a:xfrm>
        </p:spPr>
        <p:txBody>
          <a:bodyPr>
            <a:normAutofit fontScale="92500" lnSpcReduction="10000"/>
          </a:bodyPr>
          <a:lstStyle/>
          <a:p>
            <a:pPr>
              <a:buClr>
                <a:srgbClr val="FFC000"/>
              </a:buClr>
              <a:buFont typeface="Wingdings" panose="05000000000000000000" pitchFamily="2" charset="2"/>
              <a:buChar char="q"/>
            </a:pPr>
            <a:r>
              <a:rPr lang="sv-SE" dirty="0" smtClean="0"/>
              <a:t>Är </a:t>
            </a:r>
            <a:r>
              <a:rPr lang="sv-SE" dirty="0"/>
              <a:t>oberoende av det befintliga rörets </a:t>
            </a:r>
            <a:r>
              <a:rPr lang="sv-SE" dirty="0" smtClean="0"/>
              <a:t>kvalitet. Strumpan är ett eget tätt rör  även om originalet spricker. </a:t>
            </a:r>
            <a:br>
              <a:rPr lang="sv-SE" dirty="0" smtClean="0"/>
            </a:br>
            <a:endParaRPr lang="sv-SE" dirty="0" smtClean="0"/>
          </a:p>
          <a:p>
            <a:pPr>
              <a:buClr>
                <a:srgbClr val="FFC000"/>
              </a:buClr>
              <a:buFont typeface="Wingdings" panose="05000000000000000000" pitchFamily="2" charset="2"/>
              <a:buChar char="q"/>
            </a:pPr>
            <a:r>
              <a:rPr lang="sv-SE" dirty="0" smtClean="0"/>
              <a:t> Billigare</a:t>
            </a:r>
            <a:r>
              <a:rPr lang="sv-SE" dirty="0"/>
              <a:t>, men kan </a:t>
            </a:r>
            <a:r>
              <a:rPr lang="sv-SE" i="1" dirty="0"/>
              <a:t>aldrig helt </a:t>
            </a:r>
            <a:r>
              <a:rPr lang="sv-SE" dirty="0"/>
              <a:t>ersätta stambyten.</a:t>
            </a:r>
            <a:br>
              <a:rPr lang="sv-SE" dirty="0"/>
            </a:br>
            <a:endParaRPr lang="sv-SE" dirty="0"/>
          </a:p>
          <a:p>
            <a:pPr>
              <a:buClr>
                <a:srgbClr val="FFC000"/>
              </a:buClr>
              <a:buFont typeface="Wingdings" panose="05000000000000000000" pitchFamily="2" charset="2"/>
              <a:buChar char="q"/>
            </a:pPr>
            <a:r>
              <a:rPr lang="sv-SE" dirty="0"/>
              <a:t>Mer miljövänligt då man inte behöver riva lika mycket som vid stamrenovering.</a:t>
            </a:r>
            <a:br>
              <a:rPr lang="sv-SE" dirty="0"/>
            </a:br>
            <a:endParaRPr lang="sv-SE" dirty="0"/>
          </a:p>
          <a:p>
            <a:pPr>
              <a:buClr>
                <a:srgbClr val="FFC000"/>
              </a:buClr>
              <a:buFont typeface="Wingdings" panose="05000000000000000000" pitchFamily="2" charset="2"/>
              <a:buChar char="q"/>
            </a:pPr>
            <a:r>
              <a:rPr lang="sv-SE" dirty="0"/>
              <a:t>Den boende behöver </a:t>
            </a:r>
            <a:r>
              <a:rPr lang="sv-SE" i="1" dirty="0"/>
              <a:t>inte</a:t>
            </a:r>
            <a:r>
              <a:rPr lang="sv-SE" dirty="0"/>
              <a:t> </a:t>
            </a:r>
            <a:r>
              <a:rPr lang="sv-SE" dirty="0" smtClean="0"/>
              <a:t>evakueras.</a:t>
            </a:r>
            <a:br>
              <a:rPr lang="sv-SE" dirty="0" smtClean="0"/>
            </a:br>
            <a:endParaRPr lang="sv-SE" dirty="0" smtClean="0"/>
          </a:p>
        </p:txBody>
      </p:sp>
    </p:spTree>
    <p:extLst>
      <p:ext uri="{BB962C8B-B14F-4D97-AF65-F5344CB8AC3E}">
        <p14:creationId xmlns:p14="http://schemas.microsoft.com/office/powerpoint/2010/main" val="32616627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900" dirty="0" err="1" smtClean="0"/>
              <a:t>Relining</a:t>
            </a:r>
            <a:r>
              <a:rPr lang="sv-SE" sz="4900" dirty="0" smtClean="0"/>
              <a:t> </a:t>
            </a:r>
            <a:r>
              <a:rPr lang="sv-SE" sz="4900" b="1" dirty="0" smtClean="0"/>
              <a:t>NACKDELAR</a:t>
            </a:r>
            <a:r>
              <a:rPr lang="sv-SE" b="1" dirty="0" smtClean="0"/>
              <a:t/>
            </a:r>
            <a:br>
              <a:rPr lang="sv-SE" b="1" dirty="0" smtClean="0"/>
            </a:br>
            <a:endParaRPr lang="sv-SE" b="1" dirty="0"/>
          </a:p>
        </p:txBody>
      </p:sp>
      <p:sp>
        <p:nvSpPr>
          <p:cNvPr id="3" name="Platshållare för innehåll 2"/>
          <p:cNvSpPr>
            <a:spLocks noGrp="1"/>
          </p:cNvSpPr>
          <p:nvPr>
            <p:ph idx="1"/>
          </p:nvPr>
        </p:nvSpPr>
        <p:spPr>
          <a:xfrm>
            <a:off x="457200" y="1412776"/>
            <a:ext cx="8229600" cy="4968552"/>
          </a:xfrm>
        </p:spPr>
        <p:txBody>
          <a:bodyPr>
            <a:normAutofit fontScale="92500" lnSpcReduction="10000"/>
          </a:bodyPr>
          <a:lstStyle/>
          <a:p>
            <a:pPr>
              <a:buClr>
                <a:srgbClr val="FFC000"/>
              </a:buClr>
              <a:buFont typeface="Wingdings" panose="05000000000000000000" pitchFamily="2" charset="2"/>
              <a:buChar char="q"/>
            </a:pPr>
            <a:r>
              <a:rPr lang="sv-SE" dirty="0" smtClean="0"/>
              <a:t>Det </a:t>
            </a:r>
            <a:r>
              <a:rPr lang="sv-SE" dirty="0"/>
              <a:t>är svårt eller omöjligt att </a:t>
            </a:r>
            <a:r>
              <a:rPr lang="sv-SE" dirty="0" err="1"/>
              <a:t>relina</a:t>
            </a:r>
            <a:r>
              <a:rPr lang="sv-SE" dirty="0"/>
              <a:t> skarpa kurvor eller ”grodan” med strumpmetoden. Då får man använda </a:t>
            </a:r>
            <a:r>
              <a:rPr lang="sv-SE" dirty="0" smtClean="0"/>
              <a:t>lösplast istället</a:t>
            </a:r>
            <a:r>
              <a:rPr lang="sv-SE" dirty="0"/>
              <a:t>.</a:t>
            </a:r>
          </a:p>
          <a:p>
            <a:pPr>
              <a:buClr>
                <a:srgbClr val="FFC000"/>
              </a:buClr>
              <a:buFont typeface="Wingdings" panose="05000000000000000000" pitchFamily="2" charset="2"/>
              <a:buChar char="q"/>
            </a:pPr>
            <a:endParaRPr lang="sv-SE" dirty="0" smtClean="0"/>
          </a:p>
          <a:p>
            <a:pPr>
              <a:buClr>
                <a:srgbClr val="FFC000"/>
              </a:buClr>
              <a:buFont typeface="Wingdings" panose="05000000000000000000" pitchFamily="2" charset="2"/>
              <a:buChar char="q"/>
            </a:pPr>
            <a:r>
              <a:rPr lang="sv-SE" dirty="0" smtClean="0"/>
              <a:t>Självrisken på </a:t>
            </a:r>
            <a:r>
              <a:rPr lang="sv-SE" dirty="0"/>
              <a:t>66.500 kr </a:t>
            </a:r>
            <a:r>
              <a:rPr lang="sv-SE" dirty="0" smtClean="0"/>
              <a:t> kommer att stå kvar om det blir nya vattenskador efter </a:t>
            </a:r>
            <a:r>
              <a:rPr lang="sv-SE" dirty="0" err="1" smtClean="0"/>
              <a:t>reliningen</a:t>
            </a:r>
            <a:r>
              <a:rPr lang="sv-SE" dirty="0" smtClean="0"/>
              <a:t>. Stammarna räknas fortfarande som gamla.</a:t>
            </a:r>
            <a:br>
              <a:rPr lang="sv-SE" dirty="0" smtClean="0"/>
            </a:br>
            <a:endParaRPr lang="sv-SE" dirty="0" smtClean="0"/>
          </a:p>
          <a:p>
            <a:pPr>
              <a:buClr>
                <a:srgbClr val="FFC000"/>
              </a:buClr>
              <a:buFont typeface="Wingdings" panose="05000000000000000000" pitchFamily="2" charset="2"/>
              <a:buChar char="q"/>
            </a:pPr>
            <a:r>
              <a:rPr lang="sv-SE" dirty="0" smtClean="0"/>
              <a:t>Varje fastighet ser olika ut, betyder att det är svårt att uppskatta kostnaderna.</a:t>
            </a:r>
            <a:br>
              <a:rPr lang="sv-SE" dirty="0" smtClean="0"/>
            </a:br>
            <a:endParaRPr lang="sv-SE" dirty="0" smtClean="0"/>
          </a:p>
          <a:p>
            <a:endParaRPr lang="sv-SE" dirty="0"/>
          </a:p>
        </p:txBody>
      </p:sp>
    </p:spTree>
    <p:extLst>
      <p:ext uri="{BB962C8B-B14F-4D97-AF65-F5344CB8AC3E}">
        <p14:creationId xmlns:p14="http://schemas.microsoft.com/office/powerpoint/2010/main" val="295783546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Vad måste föreningen göra innan?</a:t>
            </a:r>
            <a:endParaRPr lang="sv-SE" dirty="0"/>
          </a:p>
        </p:txBody>
      </p:sp>
      <p:sp>
        <p:nvSpPr>
          <p:cNvPr id="3" name="Platshållare för innehåll 2"/>
          <p:cNvSpPr>
            <a:spLocks noGrp="1"/>
          </p:cNvSpPr>
          <p:nvPr>
            <p:ph idx="1"/>
          </p:nvPr>
        </p:nvSpPr>
        <p:spPr>
          <a:xfrm>
            <a:off x="457200" y="1556792"/>
            <a:ext cx="8229600" cy="4896544"/>
          </a:xfrm>
        </p:spPr>
        <p:txBody>
          <a:bodyPr/>
          <a:lstStyle/>
          <a:p>
            <a:pPr>
              <a:buClr>
                <a:srgbClr val="FFC000"/>
              </a:buClr>
              <a:buFont typeface="Wingdings" panose="05000000000000000000" pitchFamily="2" charset="2"/>
              <a:buChar char="q"/>
            </a:pPr>
            <a:r>
              <a:rPr lang="sv-SE" dirty="0" smtClean="0"/>
              <a:t>Kalla till extra stämma</a:t>
            </a:r>
            <a:br>
              <a:rPr lang="sv-SE" dirty="0" smtClean="0"/>
            </a:br>
            <a:endParaRPr lang="sv-SE" dirty="0" smtClean="0"/>
          </a:p>
          <a:p>
            <a:pPr>
              <a:buClr>
                <a:srgbClr val="FFC000"/>
              </a:buClr>
              <a:buFont typeface="Wingdings" panose="05000000000000000000" pitchFamily="2" charset="2"/>
              <a:buChar char="q"/>
            </a:pPr>
            <a:r>
              <a:rPr lang="sv-SE" dirty="0" smtClean="0"/>
              <a:t>Begära in offerter</a:t>
            </a:r>
            <a:br>
              <a:rPr lang="sv-SE" dirty="0" smtClean="0"/>
            </a:br>
            <a:endParaRPr lang="sv-SE" dirty="0" smtClean="0"/>
          </a:p>
          <a:p>
            <a:pPr>
              <a:buClr>
                <a:srgbClr val="FFC000"/>
              </a:buClr>
              <a:buFont typeface="Wingdings" panose="05000000000000000000" pitchFamily="2" charset="2"/>
              <a:buChar char="q"/>
            </a:pPr>
            <a:r>
              <a:rPr lang="sv-SE" dirty="0" smtClean="0"/>
              <a:t>Hålla informationsmöten till medlemmarna</a:t>
            </a:r>
            <a:br>
              <a:rPr lang="sv-SE" dirty="0" smtClean="0"/>
            </a:br>
            <a:r>
              <a:rPr lang="sv-SE" dirty="0" smtClean="0"/>
              <a:t>när/om beslut är taget hur allt kommer att gå till.</a:t>
            </a:r>
            <a:br>
              <a:rPr lang="sv-SE" dirty="0" smtClean="0"/>
            </a:br>
            <a:endParaRPr lang="sv-SE" dirty="0" smtClean="0"/>
          </a:p>
          <a:p>
            <a:pPr>
              <a:buClr>
                <a:srgbClr val="FFC000"/>
              </a:buClr>
              <a:buFont typeface="Wingdings" panose="05000000000000000000" pitchFamily="2" charset="2"/>
              <a:buChar char="q"/>
            </a:pPr>
            <a:r>
              <a:rPr lang="sv-SE" dirty="0" smtClean="0"/>
              <a:t>Skapa skriftlig information</a:t>
            </a:r>
            <a:endParaRPr lang="sv-SE" dirty="0"/>
          </a:p>
        </p:txBody>
      </p:sp>
    </p:spTree>
    <p:extLst>
      <p:ext uri="{BB962C8B-B14F-4D97-AF65-F5344CB8AC3E}">
        <p14:creationId xmlns:p14="http://schemas.microsoft.com/office/powerpoint/2010/main" val="121328269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smtClean="0"/>
              <a:t>Hur påverkas ni medlemmar?</a:t>
            </a:r>
            <a:endParaRPr lang="sv-SE" b="1" dirty="0"/>
          </a:p>
        </p:txBody>
      </p:sp>
      <p:sp>
        <p:nvSpPr>
          <p:cNvPr id="3" name="Platshållare för innehåll 2"/>
          <p:cNvSpPr>
            <a:spLocks noGrp="1"/>
          </p:cNvSpPr>
          <p:nvPr>
            <p:ph idx="1"/>
          </p:nvPr>
        </p:nvSpPr>
        <p:spPr>
          <a:xfrm>
            <a:off x="457200" y="1412776"/>
            <a:ext cx="8229600" cy="5040560"/>
          </a:xfrm>
        </p:spPr>
        <p:txBody>
          <a:bodyPr>
            <a:normAutofit fontScale="62500" lnSpcReduction="20000"/>
          </a:bodyPr>
          <a:lstStyle/>
          <a:p>
            <a:pPr>
              <a:buClr>
                <a:srgbClr val="FFC000"/>
              </a:buClr>
              <a:buFont typeface="Wingdings" panose="05000000000000000000" pitchFamily="2" charset="2"/>
              <a:buChar char="q"/>
            </a:pPr>
            <a:r>
              <a:rPr lang="sv-SE" sz="4100" dirty="0" smtClean="0"/>
              <a:t>Information i </a:t>
            </a:r>
            <a:r>
              <a:rPr lang="sv-SE" sz="4100" dirty="0" err="1" smtClean="0"/>
              <a:t>GrändEko</a:t>
            </a:r>
            <a:r>
              <a:rPr lang="sv-SE" sz="4100" dirty="0" smtClean="0"/>
              <a:t> och på Hemsidan kommer att uppdateras kontinuerligt.</a:t>
            </a:r>
            <a:br>
              <a:rPr lang="sv-SE" sz="4100" dirty="0" smtClean="0"/>
            </a:br>
            <a:endParaRPr lang="sv-SE" sz="4100" dirty="0" smtClean="0"/>
          </a:p>
          <a:p>
            <a:pPr>
              <a:buClr>
                <a:srgbClr val="FFC000"/>
              </a:buClr>
              <a:buFont typeface="Wingdings" panose="05000000000000000000" pitchFamily="2" charset="2"/>
              <a:buChar char="q"/>
            </a:pPr>
            <a:r>
              <a:rPr lang="sv-SE" sz="4100" dirty="0"/>
              <a:t>Entreprenören aviserar i  er brevlåda cirka två till tre dagar före beräknad </a:t>
            </a:r>
            <a:r>
              <a:rPr lang="sv-SE" sz="4100" dirty="0" smtClean="0"/>
              <a:t>start i ditt trapphus </a:t>
            </a:r>
            <a:r>
              <a:rPr lang="sv-SE" sz="4100" dirty="0"/>
              <a:t>.</a:t>
            </a:r>
            <a:br>
              <a:rPr lang="sv-SE" sz="4100" dirty="0"/>
            </a:br>
            <a:endParaRPr lang="sv-SE" sz="4100" dirty="0"/>
          </a:p>
          <a:p>
            <a:pPr>
              <a:buClr>
                <a:srgbClr val="FFC000"/>
              </a:buClr>
              <a:buFont typeface="Wingdings" panose="05000000000000000000" pitchFamily="2" charset="2"/>
              <a:buChar char="q"/>
            </a:pPr>
            <a:r>
              <a:rPr lang="sv-SE" sz="4100" dirty="0"/>
              <a:t>Under pågående arbete i trapphuset så är allt vatten &amp; avlopp avstängt </a:t>
            </a:r>
            <a:r>
              <a:rPr lang="sv-SE" sz="4100" i="1" dirty="0"/>
              <a:t>till och ifrån </a:t>
            </a:r>
            <a:r>
              <a:rPr lang="sv-SE" sz="4100" dirty="0"/>
              <a:t>i cirka 4 dygn</a:t>
            </a:r>
            <a:r>
              <a:rPr lang="sv-SE" sz="4100" dirty="0" smtClean="0"/>
              <a:t>.</a:t>
            </a:r>
            <a:br>
              <a:rPr lang="sv-SE" sz="4100" dirty="0" smtClean="0"/>
            </a:br>
            <a:endParaRPr lang="sv-SE" sz="4100" dirty="0" smtClean="0"/>
          </a:p>
          <a:p>
            <a:pPr>
              <a:buClr>
                <a:srgbClr val="FFC000"/>
              </a:buClr>
              <a:buFont typeface="Wingdings" panose="05000000000000000000" pitchFamily="2" charset="2"/>
              <a:buChar char="q"/>
            </a:pPr>
            <a:r>
              <a:rPr lang="sv-SE" sz="4100" dirty="0" smtClean="0"/>
              <a:t>Inne på gårdarna kommer det att vara mycket trafik</a:t>
            </a:r>
            <a:br>
              <a:rPr lang="sv-SE" sz="4100" dirty="0" smtClean="0"/>
            </a:br>
            <a:r>
              <a:rPr lang="sv-SE" sz="4100" dirty="0" smtClean="0"/>
              <a:t>och containrar för sopor och material under arbetets gång på er gård. </a:t>
            </a:r>
            <a:br>
              <a:rPr lang="sv-SE" sz="4100" dirty="0" smtClean="0"/>
            </a:br>
            <a:r>
              <a:rPr lang="sv-SE" sz="4100" dirty="0" smtClean="0"/>
              <a:t/>
            </a:r>
            <a:br>
              <a:rPr lang="sv-SE" sz="4100" dirty="0" smtClean="0"/>
            </a:br>
            <a:endParaRPr lang="sv-SE" sz="4100" dirty="0" smtClean="0"/>
          </a:p>
          <a:p>
            <a:endParaRPr lang="sv-SE" dirty="0"/>
          </a:p>
        </p:txBody>
      </p:sp>
    </p:spTree>
    <p:extLst>
      <p:ext uri="{BB962C8B-B14F-4D97-AF65-F5344CB8AC3E}">
        <p14:creationId xmlns:p14="http://schemas.microsoft.com/office/powerpoint/2010/main" val="135216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3275</TotalTime>
  <Words>1408</Words>
  <Application>Microsoft Office PowerPoint</Application>
  <PresentationFormat>Bildspel på skärmen (4:3)</PresentationFormat>
  <Paragraphs>199</Paragraphs>
  <Slides>45</Slides>
  <Notes>18</Notes>
  <HiddenSlides>21</HiddenSlides>
  <MMClips>0</MMClips>
  <ScaleCrop>false</ScaleCrop>
  <HeadingPairs>
    <vt:vector size="4" baseType="variant">
      <vt:variant>
        <vt:lpstr>Tema</vt:lpstr>
      </vt:variant>
      <vt:variant>
        <vt:i4>1</vt:i4>
      </vt:variant>
      <vt:variant>
        <vt:lpstr>Bildrubriker</vt:lpstr>
      </vt:variant>
      <vt:variant>
        <vt:i4>45</vt:i4>
      </vt:variant>
    </vt:vector>
  </HeadingPairs>
  <TitlesOfParts>
    <vt:vector size="46" baseType="lpstr">
      <vt:lpstr>Office-tema</vt:lpstr>
      <vt:lpstr>STAMRENOVERING I SOLHAGA</vt:lpstr>
      <vt:lpstr>STAMRENOVERING MED STRUMPA</vt:lpstr>
      <vt:lpstr>Forts.</vt:lpstr>
      <vt:lpstr>RELINING</vt:lpstr>
      <vt:lpstr>Det är jag som är ”grodan” i avloppet (Alla liggande stammar i din lägenhet)</vt:lpstr>
      <vt:lpstr>Relining FÖRDELAR</vt:lpstr>
      <vt:lpstr>Relining NACKDELAR </vt:lpstr>
      <vt:lpstr>Vad måste föreningen göra innan?</vt:lpstr>
      <vt:lpstr>Hur påverkas ni medlemmar?</vt:lpstr>
      <vt:lpstr>Förarbete innan stamrenoveringen</vt:lpstr>
      <vt:lpstr>Hur går besiktningen till?</vt:lpstr>
      <vt:lpstr>Ytskikt</vt:lpstr>
      <vt:lpstr>Har du husdjur?</vt:lpstr>
      <vt:lpstr>Förråd i trapphuset</vt:lpstr>
      <vt:lpstr>Vilka extra resurser behövs till den boende under stamrenoveringen.</vt:lpstr>
      <vt:lpstr>Varför förbesiktigar vi?</vt:lpstr>
      <vt:lpstr>Efterarbete</vt:lpstr>
      <vt:lpstr>Statistik vattenskador2013-16 Golvbrunnar/rör, brott på ledningar i plattan.</vt:lpstr>
      <vt:lpstr>Exempel på vattenskador i Solhaga 2016</vt:lpstr>
      <vt:lpstr>Vanliga fel</vt:lpstr>
      <vt:lpstr> </vt:lpstr>
      <vt:lpstr>Historia    </vt:lpstr>
      <vt:lpstr>Vår Policy     </vt:lpstr>
      <vt:lpstr>Partner</vt:lpstr>
      <vt:lpstr>MCM Relinings  arbetsmetoder    </vt:lpstr>
      <vt:lpstr>Brf. Solhaga</vt:lpstr>
      <vt:lpstr> </vt:lpstr>
      <vt:lpstr>Bostadsrättslagen 7 kap 4§</vt:lpstr>
      <vt:lpstr>Bostadsrättslagen 7 kap 12 §</vt:lpstr>
      <vt:lpstr>Brf Solhagas stadgar 30 §</vt:lpstr>
      <vt:lpstr>Avloppsledningar &amp; golvbrunnar</vt:lpstr>
      <vt:lpstr>Badrumstyp A 1</vt:lpstr>
      <vt:lpstr>Badrumstyp A 2</vt:lpstr>
      <vt:lpstr>Badrumstyp B</vt:lpstr>
      <vt:lpstr>Badrum typ C</vt:lpstr>
      <vt:lpstr>Eventuella avvikelser</vt:lpstr>
      <vt:lpstr>Bostadsrättslagen 9 kap 16 &amp; 17§§</vt:lpstr>
      <vt:lpstr>Fördelning av kostnader</vt:lpstr>
      <vt:lpstr>Fördelning av kostnader</vt:lpstr>
      <vt:lpstr>Fördelning av kostnader</vt:lpstr>
      <vt:lpstr>Bostadsrättslagen 9 kap 16 &amp; 17§§</vt:lpstr>
      <vt:lpstr>Fördelning av kostnader</vt:lpstr>
      <vt:lpstr>Ny/godkänd golvbrunn </vt:lpstr>
      <vt:lpstr>Stegvis- gammal golvbrunn </vt:lpstr>
      <vt:lpstr>PowerPoint-presentation</vt:lpstr>
    </vt:vector>
  </TitlesOfParts>
  <Company>HSB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Gunilla Wickman Rostedt</dc:creator>
  <cp:lastModifiedBy>Gunilla Wickman Rostedt</cp:lastModifiedBy>
  <cp:revision>113</cp:revision>
  <dcterms:created xsi:type="dcterms:W3CDTF">2016-09-06T09:42:59Z</dcterms:created>
  <dcterms:modified xsi:type="dcterms:W3CDTF">2017-06-13T15:55:19Z</dcterms:modified>
</cp:coreProperties>
</file>